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4"/>
  </p:sldMasterIdLst>
  <p:notesMasterIdLst>
    <p:notesMasterId r:id="rId62"/>
  </p:notesMasterIdLst>
  <p:handoutMasterIdLst>
    <p:handoutMasterId r:id="rId63"/>
  </p:handoutMasterIdLst>
  <p:sldIdLst>
    <p:sldId id="257" r:id="rId5"/>
    <p:sldId id="271" r:id="rId6"/>
    <p:sldId id="364" r:id="rId7"/>
    <p:sldId id="293" r:id="rId8"/>
    <p:sldId id="298" r:id="rId9"/>
    <p:sldId id="295" r:id="rId10"/>
    <p:sldId id="299" r:id="rId11"/>
    <p:sldId id="372" r:id="rId12"/>
    <p:sldId id="361" r:id="rId13"/>
    <p:sldId id="365" r:id="rId14"/>
    <p:sldId id="373" r:id="rId15"/>
    <p:sldId id="304" r:id="rId16"/>
    <p:sldId id="323" r:id="rId17"/>
    <p:sldId id="375" r:id="rId18"/>
    <p:sldId id="366" r:id="rId19"/>
    <p:sldId id="325" r:id="rId20"/>
    <p:sldId id="367" r:id="rId21"/>
    <p:sldId id="285" r:id="rId22"/>
    <p:sldId id="374" r:id="rId23"/>
    <p:sldId id="331" r:id="rId24"/>
    <p:sldId id="368" r:id="rId25"/>
    <p:sldId id="335" r:id="rId26"/>
    <p:sldId id="337" r:id="rId27"/>
    <p:sldId id="336" r:id="rId28"/>
    <p:sldId id="341" r:id="rId29"/>
    <p:sldId id="346" r:id="rId30"/>
    <p:sldId id="348" r:id="rId31"/>
    <p:sldId id="347" r:id="rId32"/>
    <p:sldId id="369" r:id="rId33"/>
    <p:sldId id="353" r:id="rId34"/>
    <p:sldId id="355" r:id="rId35"/>
    <p:sldId id="370" r:id="rId36"/>
    <p:sldId id="356" r:id="rId37"/>
    <p:sldId id="358" r:id="rId38"/>
    <p:sldId id="354" r:id="rId39"/>
    <p:sldId id="371" r:id="rId40"/>
    <p:sldId id="359" r:id="rId41"/>
    <p:sldId id="303" r:id="rId42"/>
    <p:sldId id="322" r:id="rId43"/>
    <p:sldId id="302" r:id="rId44"/>
    <p:sldId id="286" r:id="rId45"/>
    <p:sldId id="300" r:id="rId46"/>
    <p:sldId id="321" r:id="rId47"/>
    <p:sldId id="320" r:id="rId48"/>
    <p:sldId id="319" r:id="rId49"/>
    <p:sldId id="318" r:id="rId50"/>
    <p:sldId id="317" r:id="rId51"/>
    <p:sldId id="316" r:id="rId52"/>
    <p:sldId id="314" r:id="rId53"/>
    <p:sldId id="315" r:id="rId54"/>
    <p:sldId id="313" r:id="rId55"/>
    <p:sldId id="312" r:id="rId56"/>
    <p:sldId id="307" r:id="rId57"/>
    <p:sldId id="308" r:id="rId58"/>
    <p:sldId id="309" r:id="rId59"/>
    <p:sldId id="310" r:id="rId60"/>
    <p:sldId id="311" r:id="rId6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Farley" initials="AF" lastIdx="3" clrIdx="0">
    <p:extLst>
      <p:ext uri="{19B8F6BF-5375-455C-9EA6-DF929625EA0E}">
        <p15:presenceInfo xmlns:p15="http://schemas.microsoft.com/office/powerpoint/2012/main" userId="ec304bbd21eb4030" providerId="Windows Live"/>
      </p:ext>
    </p:extLst>
  </p:cmAuthor>
  <p:cmAuthor id="2" name="Ryan Baxter" initials="REB" lastIdx="28" clrIdx="1">
    <p:extLst>
      <p:ext uri="{19B8F6BF-5375-455C-9EA6-DF929625EA0E}">
        <p15:presenceInfo xmlns:p15="http://schemas.microsoft.com/office/powerpoint/2012/main" userId="Ryan Bax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B25"/>
    <a:srgbClr val="839721"/>
    <a:srgbClr val="394404"/>
    <a:srgbClr val="5F6F0F"/>
    <a:srgbClr val="718412"/>
    <a:srgbClr val="65741A"/>
    <a:srgbClr val="70811D"/>
    <a:srgbClr val="7B8D1F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 autoAdjust="0"/>
    <p:restoredTop sz="68299"/>
  </p:normalViewPr>
  <p:slideViewPr>
    <p:cSldViewPr>
      <p:cViewPr varScale="1">
        <p:scale>
          <a:sx n="85" d="100"/>
          <a:sy n="85" d="100"/>
        </p:scale>
        <p:origin x="2040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5/2/20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5/2/20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21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7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28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22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68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38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054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0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19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5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5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0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9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62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43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33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1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59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30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46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00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95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58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5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5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859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5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5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530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02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96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6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58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316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9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4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7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7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2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8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5"/>
            <a:ext cx="4936474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404973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tIns="0" bIns="0" anchor="b">
            <a:noAutofit/>
          </a:bodyPr>
          <a:lstStyle>
            <a:lvl1pPr>
              <a:defRPr sz="3599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FD029-FB74-4578-B929-F66AA97659CA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8882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490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Iqbo4_YYf-g&amp;t=4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hyperlink" Target="http://www.farleyfarmsupply.com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whitneyconsultinggrou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Open-source, serverless web-mapping:</a:t>
            </a:r>
            <a:br>
              <a:rPr lang="en-US" sz="4800" dirty="0"/>
            </a:br>
            <a:r>
              <a:rPr lang="en-US" sz="4800" dirty="0"/>
              <a:t>A Case Study for the Agriculture Industry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Amy Farley | PENN STATE MGIS CAPSTONE PROPOSAL </a:t>
            </a:r>
            <a:br>
              <a:rPr lang="en-US" sz="2600" dirty="0"/>
            </a:br>
            <a:r>
              <a:rPr lang="en-US" sz="2600" dirty="0"/>
              <a:t>GEOG 596A – spring-2 2020 | ADVISOR: RYAN BAXTER</a:t>
            </a:r>
          </a:p>
        </p:txBody>
      </p:sp>
      <p:pic>
        <p:nvPicPr>
          <p:cNvPr id="4" name="Picture 3" descr="A person sitting on a bench&#10;&#10;Description automatically generated">
            <a:extLst>
              <a:ext uri="{FF2B5EF4-FFF2-40B4-BE49-F238E27FC236}">
                <a16:creationId xmlns:a16="http://schemas.microsoft.com/office/drawing/2014/main" id="{EC5BA4C8-BFDB-F948-9EF5-2ABCDD7C3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8889" r="26667" b="33333"/>
          <a:stretch/>
        </p:blipFill>
        <p:spPr>
          <a:xfrm>
            <a:off x="9980612" y="4455621"/>
            <a:ext cx="2004236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>
                <a:solidFill>
                  <a:schemeClr val="tx1"/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>
                <a:solidFill>
                  <a:schemeClr val="tx1"/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40330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Agriculture Industry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EF1EF0-D979-4948-A353-1F8A83BF46ED}"/>
              </a:ext>
            </a:extLst>
          </p:cNvPr>
          <p:cNvSpPr/>
          <p:nvPr/>
        </p:nvSpPr>
        <p:spPr>
          <a:xfrm>
            <a:off x="303212" y="5334000"/>
            <a:ext cx="4495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© 2019  United States Department of Agriculture</a:t>
            </a:r>
            <a:br>
              <a:rPr lang="en-US" sz="1400"/>
            </a:br>
            <a:r>
              <a:rPr lang="en-US" sz="1400"/>
              <a:t>All rights reserved.</a:t>
            </a:r>
          </a:p>
          <a:p>
            <a:r>
              <a:rPr lang="en-US" sz="1400"/>
              <a:t>Reproduced here for educational purposes only.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F237FCCA-37EA-9849-9D83-3592EAAF2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1888435"/>
            <a:ext cx="6364692" cy="35369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690D82-4D44-F848-8F82-3082F3EDD32F}"/>
              </a:ext>
            </a:extLst>
          </p:cNvPr>
          <p:cNvSpPr/>
          <p:nvPr/>
        </p:nvSpPr>
        <p:spPr>
          <a:xfrm>
            <a:off x="4936572" y="5425385"/>
            <a:ext cx="382880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Evolution of Digital Agriculture, Source: Accenture</a:t>
            </a:r>
          </a:p>
          <a:p>
            <a:r>
              <a:rPr lang="en-US" sz="1400"/>
              <a:t>© 2018 Medium</a:t>
            </a:r>
            <a:br>
              <a:rPr lang="en-US" sz="1400"/>
            </a:br>
            <a:r>
              <a:rPr lang="en-US" sz="1400"/>
              <a:t>All rights reserved.</a:t>
            </a:r>
          </a:p>
          <a:p>
            <a:r>
              <a:rPr lang="en-US" sz="1400"/>
              <a:t>Reproduced here for educational purposes only.</a:t>
            </a:r>
          </a:p>
          <a:p>
            <a:endParaRPr lang="en-US" sz="1400"/>
          </a:p>
          <a:p>
            <a:endParaRPr lang="en-US" sz="1400"/>
          </a:p>
        </p:txBody>
      </p:sp>
      <p:pic>
        <p:nvPicPr>
          <p:cNvPr id="19" name="Picture 18" descr="A screenshot of text&#10;&#10;Description automatically generated">
            <a:extLst>
              <a:ext uri="{FF2B5EF4-FFF2-40B4-BE49-F238E27FC236}">
                <a16:creationId xmlns:a16="http://schemas.microsoft.com/office/drawing/2014/main" id="{BD21B9A1-75A6-A449-A8E9-9603DEF5C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0" y="1888434"/>
            <a:ext cx="4322546" cy="34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Agriculture Industry Trends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2512" y="4149322"/>
            <a:ext cx="5988018" cy="209272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i="1"/>
              <a:t> </a:t>
            </a:r>
            <a:r>
              <a:rPr lang="en-US" sz="3200" i="1"/>
              <a:t>Sustainable food production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i="1"/>
              <a:t> Supply chain traceability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i="1"/>
              <a:t> Transparency/Accountability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96208D-08C5-F747-886A-8397A479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2051707"/>
            <a:ext cx="3028950" cy="403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93F26-0B76-2C43-B72C-EF426A53F590}"/>
              </a:ext>
            </a:extLst>
          </p:cNvPr>
          <p:cNvSpPr txBox="1"/>
          <p:nvPr/>
        </p:nvSpPr>
        <p:spPr>
          <a:xfrm>
            <a:off x="836612" y="1840998"/>
            <a:ext cx="411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/>
              <a:t>Data Management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/>
              <a:t>Affordable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/>
              <a:t>Scalable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/>
              <a:t>Easy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47B87-3982-C841-8954-C4B090110AF3}"/>
              </a:ext>
            </a:extLst>
          </p:cNvPr>
          <p:cNvSpPr txBox="1"/>
          <p:nvPr/>
        </p:nvSpPr>
        <p:spPr>
          <a:xfrm rot="10800000" flipV="1">
            <a:off x="5775100" y="2753727"/>
            <a:ext cx="1309912" cy="584775"/>
          </a:xfrm>
          <a:prstGeom prst="rect">
            <a:avLst/>
          </a:prstGeom>
          <a:noFill/>
          <a:ln w="3492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3"/>
                </a:solidFill>
              </a:rPr>
              <a:t>Needs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42B0845-1834-1A4F-9156-1C0F44D453EE}"/>
              </a:ext>
            </a:extLst>
          </p:cNvPr>
          <p:cNvSpPr/>
          <p:nvPr/>
        </p:nvSpPr>
        <p:spPr>
          <a:xfrm>
            <a:off x="4769988" y="2119832"/>
            <a:ext cx="914400" cy="1783269"/>
          </a:xfrm>
          <a:prstGeom prst="rightBrace">
            <a:avLst/>
          </a:prstGeom>
          <a:noFill/>
          <a:ln w="349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accent3"/>
              </a:solidFill>
              <a:highlight>
                <a:srgbClr val="808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22625-B1F9-6B4A-B77A-0437596879D3}"/>
              </a:ext>
            </a:extLst>
          </p:cNvPr>
          <p:cNvSpPr txBox="1"/>
          <p:nvPr/>
        </p:nvSpPr>
        <p:spPr>
          <a:xfrm rot="10800000" flipV="1">
            <a:off x="592226" y="4804673"/>
            <a:ext cx="1463585" cy="584775"/>
          </a:xfrm>
          <a:prstGeom prst="rect">
            <a:avLst/>
          </a:prstGeom>
          <a:noFill/>
          <a:ln w="3492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3"/>
                </a:solidFill>
              </a:rPr>
              <a:t>Drivers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5C60E62-BBB4-9D46-88EF-26869CBFB420}"/>
              </a:ext>
            </a:extLst>
          </p:cNvPr>
          <p:cNvSpPr/>
          <p:nvPr/>
        </p:nvSpPr>
        <p:spPr>
          <a:xfrm rot="10800000">
            <a:off x="2196056" y="4205427"/>
            <a:ext cx="914400" cy="1783269"/>
          </a:xfrm>
          <a:prstGeom prst="rightBrace">
            <a:avLst/>
          </a:prstGeom>
          <a:noFill/>
          <a:ln w="349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b="1">
              <a:solidFill>
                <a:schemeClr val="accent3"/>
              </a:solidFill>
              <a:highlight>
                <a:srgbClr val="8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4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413CD0-DFD4-A143-9D03-22D42D64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3" y="2320050"/>
            <a:ext cx="3258040" cy="303380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326D3-2066-9347-9DCA-111DE2865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04" y="177370"/>
            <a:ext cx="4670398" cy="2899319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Existing Solutions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DA0C7B-59F9-5B4D-A480-CADBC455FC4C}"/>
              </a:ext>
            </a:extLst>
          </p:cNvPr>
          <p:cNvSpPr/>
          <p:nvPr/>
        </p:nvSpPr>
        <p:spPr>
          <a:xfrm>
            <a:off x="151354" y="5387129"/>
            <a:ext cx="3732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Climate FieldView</a:t>
            </a:r>
          </a:p>
          <a:p>
            <a:r>
              <a:rPr lang="en-US" sz="1400"/>
              <a:t>© 2020 The Climate Corporation.  </a:t>
            </a:r>
            <a:br>
              <a:rPr lang="en-US" sz="1400"/>
            </a:br>
            <a:r>
              <a:rPr lang="en-US" sz="1400"/>
              <a:t>All rights reserved.</a:t>
            </a:r>
          </a:p>
          <a:p>
            <a:r>
              <a:rPr lang="en-US" sz="1400"/>
              <a:t>Reproduced here for educational purposes only.</a:t>
            </a:r>
          </a:p>
        </p:txBody>
      </p:sp>
      <p:pic>
        <p:nvPicPr>
          <p:cNvPr id="15" name="Picture 14" descr="A picture containing photo, box, sitting, table&#10;&#10;Description automatically generated">
            <a:extLst>
              <a:ext uri="{FF2B5EF4-FFF2-40B4-BE49-F238E27FC236}">
                <a16:creationId xmlns:a16="http://schemas.microsoft.com/office/drawing/2014/main" id="{ED2C8B0C-6224-4043-8214-482D3FF20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03" y="1911813"/>
            <a:ext cx="4152799" cy="2986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B64AE8-A454-C04C-BF16-7E7DD2E57ADB}"/>
              </a:ext>
            </a:extLst>
          </p:cNvPr>
          <p:cNvSpPr/>
          <p:nvPr/>
        </p:nvSpPr>
        <p:spPr>
          <a:xfrm>
            <a:off x="3339203" y="4866090"/>
            <a:ext cx="37322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DroneDeploy</a:t>
            </a:r>
          </a:p>
          <a:p>
            <a:r>
              <a:rPr lang="en-US" sz="1400"/>
              <a:t>© DroneDeploy</a:t>
            </a:r>
          </a:p>
          <a:p>
            <a:r>
              <a:rPr lang="en-US" sz="1400"/>
              <a:t> All rights reserved.</a:t>
            </a:r>
          </a:p>
          <a:p>
            <a:r>
              <a:rPr lang="en-US" sz="1400"/>
              <a:t>Reproduced here for educational purposes only.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F0135D-E44A-5343-9318-0D1847212483}"/>
              </a:ext>
            </a:extLst>
          </p:cNvPr>
          <p:cNvSpPr/>
          <p:nvPr/>
        </p:nvSpPr>
        <p:spPr>
          <a:xfrm>
            <a:off x="7515966" y="3023059"/>
            <a:ext cx="37322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FarmLogs</a:t>
            </a:r>
          </a:p>
          <a:p>
            <a:r>
              <a:rPr lang="en-US" sz="1400"/>
              <a:t>© 2019 </a:t>
            </a:r>
            <a:r>
              <a:rPr lang="en-US" sz="1400" err="1"/>
              <a:t>AgriSight</a:t>
            </a:r>
            <a:r>
              <a:rPr lang="en-US" sz="1400"/>
              <a:t>, Inc.  All rights reserved.</a:t>
            </a:r>
          </a:p>
          <a:p>
            <a:r>
              <a:rPr lang="en-US" sz="1400"/>
              <a:t>Reproduced here for educational purposes only.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D8D2C-79BB-704F-BE43-676F32AE76E7}"/>
              </a:ext>
            </a:extLst>
          </p:cNvPr>
          <p:cNvSpPr/>
          <p:nvPr/>
        </p:nvSpPr>
        <p:spPr>
          <a:xfrm>
            <a:off x="7620263" y="5494315"/>
            <a:ext cx="37322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AgriXP Field </a:t>
            </a:r>
            <a:r>
              <a:rPr lang="en-US" sz="1400" err="1"/>
              <a:t>LogBook</a:t>
            </a:r>
            <a:endParaRPr lang="en-US" sz="1400"/>
          </a:p>
          <a:p>
            <a:r>
              <a:rPr lang="en-US" sz="1400"/>
              <a:t>© 2020 AgriXP. All rights reserved.</a:t>
            </a:r>
          </a:p>
          <a:p>
            <a:r>
              <a:rPr lang="en-US" sz="1400"/>
              <a:t>Reproduced here for educational purposes only.</a:t>
            </a:r>
          </a:p>
        </p:txBody>
      </p:sp>
      <p:pic>
        <p:nvPicPr>
          <p:cNvPr id="14" name="Picture 13" descr="A picture containing green, grass, sign, player&#10;&#10;Description automatically generated">
            <a:extLst>
              <a:ext uri="{FF2B5EF4-FFF2-40B4-BE49-F238E27FC236}">
                <a16:creationId xmlns:a16="http://schemas.microsoft.com/office/drawing/2014/main" id="{CF0BFCB1-CC42-A642-BECC-B22220166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77" y="3672034"/>
            <a:ext cx="5933766" cy="18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Solution Opportunities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875212" y="4074277"/>
            <a:ext cx="6934200" cy="209272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Expensive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 Very specific  OR overly broad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Licensed/Proprietary code</a:t>
            </a:r>
            <a:endParaRPr lang="en-US" sz="3200" i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93F26-0B76-2C43-B72C-EF426A53F590}"/>
              </a:ext>
            </a:extLst>
          </p:cNvPr>
          <p:cNvSpPr txBox="1"/>
          <p:nvPr/>
        </p:nvSpPr>
        <p:spPr>
          <a:xfrm>
            <a:off x="1446212" y="1781740"/>
            <a:ext cx="4891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Data Management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Affordable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Customizable/Scalable</a:t>
            </a:r>
          </a:p>
          <a:p>
            <a:pPr marL="914400" lvl="1" indent="-4572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Solution Ownership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47B87-3982-C841-8954-C4B090110AF3}"/>
              </a:ext>
            </a:extLst>
          </p:cNvPr>
          <p:cNvSpPr txBox="1"/>
          <p:nvPr/>
        </p:nvSpPr>
        <p:spPr>
          <a:xfrm rot="10800000" flipV="1">
            <a:off x="7161212" y="2694469"/>
            <a:ext cx="1309912" cy="584775"/>
          </a:xfrm>
          <a:prstGeom prst="rect">
            <a:avLst/>
          </a:prstGeom>
          <a:noFill/>
          <a:ln w="3492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Needs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42B0845-1834-1A4F-9156-1C0F44D453EE}"/>
              </a:ext>
            </a:extLst>
          </p:cNvPr>
          <p:cNvSpPr/>
          <p:nvPr/>
        </p:nvSpPr>
        <p:spPr>
          <a:xfrm>
            <a:off x="6156100" y="2060574"/>
            <a:ext cx="914400" cy="1783269"/>
          </a:xfrm>
          <a:prstGeom prst="rightBrace">
            <a:avLst/>
          </a:prstGeom>
          <a:noFill/>
          <a:ln w="349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3"/>
              </a:solidFill>
              <a:highlight>
                <a:srgbClr val="808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22625-B1F9-6B4A-B77A-0437596879D3}"/>
              </a:ext>
            </a:extLst>
          </p:cNvPr>
          <p:cNvSpPr txBox="1"/>
          <p:nvPr/>
        </p:nvSpPr>
        <p:spPr>
          <a:xfrm rot="10800000" flipV="1">
            <a:off x="197105" y="4729629"/>
            <a:ext cx="3311405" cy="584775"/>
          </a:xfrm>
          <a:prstGeom prst="rect">
            <a:avLst/>
          </a:prstGeom>
          <a:noFill/>
          <a:ln w="3492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Existing Solutions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5C60E62-BBB4-9D46-88EF-26869CBFB420}"/>
              </a:ext>
            </a:extLst>
          </p:cNvPr>
          <p:cNvSpPr/>
          <p:nvPr/>
        </p:nvSpPr>
        <p:spPr>
          <a:xfrm rot="10800000">
            <a:off x="3648756" y="4130382"/>
            <a:ext cx="914400" cy="1783269"/>
          </a:xfrm>
          <a:prstGeom prst="rightBrace">
            <a:avLst/>
          </a:prstGeom>
          <a:noFill/>
          <a:ln w="349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3"/>
              </a:solidFill>
              <a:highlight>
                <a:srgbClr val="808000"/>
              </a:highlight>
            </a:endParaRPr>
          </a:p>
        </p:txBody>
      </p:sp>
      <p:sp>
        <p:nvSpPr>
          <p:cNvPr id="6" name="Quad Arrow Callout 5">
            <a:extLst>
              <a:ext uri="{FF2B5EF4-FFF2-40B4-BE49-F238E27FC236}">
                <a16:creationId xmlns:a16="http://schemas.microsoft.com/office/drawing/2014/main" id="{6AD17888-1ACB-0C4F-BCE2-0E26D931BB88}"/>
              </a:ext>
            </a:extLst>
          </p:cNvPr>
          <p:cNvSpPr/>
          <p:nvPr/>
        </p:nvSpPr>
        <p:spPr>
          <a:xfrm>
            <a:off x="9247722" y="1949057"/>
            <a:ext cx="2362200" cy="2375605"/>
          </a:xfrm>
          <a:prstGeom prst="quadArrowCallout">
            <a:avLst>
              <a:gd name="adj1" fmla="val 8362"/>
              <a:gd name="adj2" fmla="val 10265"/>
              <a:gd name="adj3" fmla="val 18515"/>
              <a:gd name="adj4" fmla="val 20359"/>
            </a:avLst>
          </a:prstGeom>
          <a:solidFill>
            <a:schemeClr val="accent1">
              <a:alpha val="25000"/>
            </a:schemeClr>
          </a:solidFill>
          <a:ln>
            <a:solidFill>
              <a:schemeClr val="accent1">
                <a:shade val="50000"/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5512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E5675-34F0-2443-9171-ED349D5637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947922"/>
            <a:ext cx="586740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Web-mapping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3422910"/>
            <a:ext cx="10055781" cy="18348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5B33C-B088-F048-92E4-D93C494ED0FA}"/>
              </a:ext>
            </a:extLst>
          </p:cNvPr>
          <p:cNvSpPr txBox="1"/>
          <p:nvPr/>
        </p:nvSpPr>
        <p:spPr>
          <a:xfrm>
            <a:off x="2408349" y="239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BE8DA1-BBB2-4C43-9F1C-68A38C43E51F}"/>
              </a:ext>
            </a:extLst>
          </p:cNvPr>
          <p:cNvSpPr/>
          <p:nvPr/>
        </p:nvSpPr>
        <p:spPr>
          <a:xfrm>
            <a:off x="684212" y="5546575"/>
            <a:ext cx="94075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System architecture for web-mapping applications presented by PSU</a:t>
            </a:r>
          </a:p>
          <a:p>
            <a:r>
              <a:rPr lang="en-US" sz="1400" dirty="0"/>
              <a:t>© Penn State College of Earth and Mineral Sciences, John A. Dutton e-Education Institute.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8A5013-0AF9-C145-A42B-740373CCF7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04" y="1937010"/>
            <a:ext cx="5910580" cy="148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294F4050-CBB4-1C42-BF89-4785DCD9733F}"/>
              </a:ext>
            </a:extLst>
          </p:cNvPr>
          <p:cNvSpPr txBox="1">
            <a:spLocks/>
          </p:cNvSpPr>
          <p:nvPr/>
        </p:nvSpPr>
        <p:spPr>
          <a:xfrm>
            <a:off x="6704012" y="3244501"/>
            <a:ext cx="5103472" cy="10259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Basic components and workflow of a web GIS as presented by </a:t>
            </a:r>
            <a:r>
              <a:rPr lang="en-US" sz="1400" i="1" dirty="0"/>
              <a:t>BridgeDex</a:t>
            </a:r>
            <a:r>
              <a:rPr lang="en-US" sz="1400" dirty="0"/>
              <a:t> researchers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© 2017 American Society of Civil Engineers.  All rights reserved.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Reproduced here for educational purposes only.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2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7418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9848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Open-source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i="1" dirty="0"/>
              <a:t>In technology, this is code that is publicly available and free to use, modify, and distribute.  </a:t>
            </a:r>
            <a:r>
              <a:rPr lang="en-US" sz="3000" dirty="0"/>
              <a:t>(RedHat, 2020)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15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Open-source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BBC050E-6C88-914A-9289-DBCD1308D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945874"/>
            <a:ext cx="6096000" cy="37345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CCB324-D0A2-EE47-B445-EE7976CAA066}"/>
              </a:ext>
            </a:extLst>
          </p:cNvPr>
          <p:cNvSpPr/>
          <p:nvPr/>
        </p:nvSpPr>
        <p:spPr>
          <a:xfrm>
            <a:off x="2620265" y="5665989"/>
            <a:ext cx="85537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RedHat change scale compared to Oracle and Microsoft – 20Y </a:t>
            </a:r>
          </a:p>
          <a:p>
            <a:r>
              <a:rPr lang="en-US" sz="1400" dirty="0"/>
              <a:t>© Barchart.com, Inc.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17043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/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Open-source GIS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4282" y="1905000"/>
            <a:ext cx="10055781" cy="42502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D7CA641-6E12-A74B-B39A-E1E1E40BE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65372"/>
              </p:ext>
            </p:extLst>
          </p:nvPr>
        </p:nvGraphicFramePr>
        <p:xfrm>
          <a:off x="303212" y="1941086"/>
          <a:ext cx="11582400" cy="42820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791200">
                  <a:extLst>
                    <a:ext uri="{9D8B030D-6E8A-4147-A177-3AD203B41FA5}">
                      <a16:colId xmlns:a16="http://schemas.microsoft.com/office/drawing/2014/main" val="2817795944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138514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Database Layer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dirty="0">
                          <a:effectLst/>
                        </a:rPr>
                        <a:t>PostgreSQL/PostGIS, MySQL, SQLLite/SpatialLite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46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Geospatial/Application Layer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GeoServer, MapServer, GeoTools, Python GDAL/OGR, Apache Tomcat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5355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Web/User Interface Layer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Apache HTTP Server, Leaflet, OpenLayers, Mapbox.js, Turf.js, D3, OpenStreetMap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96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34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tx1"/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1553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F2D13-2ECD-FC4C-A8AF-A423240C7817}"/>
              </a:ext>
            </a:extLst>
          </p:cNvPr>
          <p:cNvSpPr/>
          <p:nvPr/>
        </p:nvSpPr>
        <p:spPr>
          <a:xfrm>
            <a:off x="5332412" y="5486400"/>
            <a:ext cx="6092825" cy="82791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Difference Between Client-Server and Cloud Computing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2018 Simply2Cloud, Medium.com.  All rights reserved.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Reproduced here for educational purposes only.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53915-31C5-3041-B15D-75F16ADEB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1866721"/>
            <a:ext cx="43815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04107-96F1-C344-BB2D-DA123AA7A92B}"/>
              </a:ext>
            </a:extLst>
          </p:cNvPr>
          <p:cNvSpPr txBox="1"/>
          <p:nvPr/>
        </p:nvSpPr>
        <p:spPr>
          <a:xfrm rot="10800000" flipV="1">
            <a:off x="9990941" y="2934605"/>
            <a:ext cx="1655742" cy="584775"/>
          </a:xfrm>
          <a:prstGeom prst="rect">
            <a:avLst/>
          </a:prstGeom>
          <a:noFill/>
          <a:ln w="34925">
            <a:solidFill>
              <a:schemeClr val="accent3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/>
                </a:solidFill>
              </a:rPr>
              <a:t>Benefits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29E6B39-79F8-C44F-82B6-237D85591483}"/>
              </a:ext>
            </a:extLst>
          </p:cNvPr>
          <p:cNvSpPr/>
          <p:nvPr/>
        </p:nvSpPr>
        <p:spPr>
          <a:xfrm>
            <a:off x="8712217" y="2352820"/>
            <a:ext cx="1155543" cy="1783269"/>
          </a:xfrm>
          <a:prstGeom prst="rightBrace">
            <a:avLst/>
          </a:prstGeom>
          <a:noFill/>
          <a:ln w="3492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accent3"/>
              </a:solidFill>
              <a:highlight>
                <a:srgbClr val="808000"/>
              </a:highlight>
            </a:endParaRP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6179028-FB4A-054C-A45A-134D32BFA51A}"/>
              </a:ext>
            </a:extLst>
          </p:cNvPr>
          <p:cNvSpPr txBox="1">
            <a:spLocks/>
          </p:cNvSpPr>
          <p:nvPr/>
        </p:nvSpPr>
        <p:spPr>
          <a:xfrm>
            <a:off x="5893294" y="2382637"/>
            <a:ext cx="3263728" cy="20927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600" i="1" dirty="0"/>
              <a:t> </a:t>
            </a:r>
            <a:r>
              <a:rPr lang="en-US" sz="3200" i="1" dirty="0"/>
              <a:t>Elasticity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i="1" dirty="0"/>
              <a:t> Cost Reduction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i="1" dirty="0"/>
              <a:t> Speed/Agility</a:t>
            </a:r>
            <a:endParaRPr lang="en-US" sz="20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386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Cloud computing providers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Amazon Web Services (AWS)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Google Cloud Platform (GCP)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Microsoft Azure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2BAFE-70B2-E248-B27E-42B5235C4579}"/>
              </a:ext>
            </a:extLst>
          </p:cNvPr>
          <p:cNvSpPr/>
          <p:nvPr/>
        </p:nvSpPr>
        <p:spPr>
          <a:xfrm>
            <a:off x="75920" y="5473672"/>
            <a:ext cx="4799291" cy="77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IaaS Vs PaaS Vs SaaS – Cloud Service Models Compared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2019 Plesk International GMbH.  All rights reserved.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Reproduced here for educational purposes only.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58799B-32D8-054D-B188-DB5727DA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6395"/>
            <a:ext cx="12188825" cy="36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EF0372-8B99-F649-AA08-017031B76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9" y="1737361"/>
            <a:ext cx="5728888" cy="308214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Serverless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F2A49AD-5BA3-934F-9290-82BAE1AD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1820948"/>
            <a:ext cx="6385545" cy="26569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7EA3E1-2EE7-BB4D-9B45-AA186A4B65DD}"/>
              </a:ext>
            </a:extLst>
          </p:cNvPr>
          <p:cNvSpPr/>
          <p:nvPr/>
        </p:nvSpPr>
        <p:spPr>
          <a:xfrm>
            <a:off x="5868447" y="4477871"/>
            <a:ext cx="372416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Difference between IaaS SaaS PaaS CaaS FaaS!!</a:t>
            </a:r>
          </a:p>
          <a:p>
            <a:r>
              <a:rPr lang="en-US" sz="1400" i="0" dirty="0">
                <a:effectLst/>
              </a:rPr>
              <a:t>@ 2017 </a:t>
            </a:r>
            <a:r>
              <a:rPr lang="en-US" sz="1400" dirty="0"/>
              <a:t>Nilesh Suryavanshi, Medium</a:t>
            </a:r>
          </a:p>
          <a:p>
            <a:r>
              <a:rPr lang="en-US" sz="1400" dirty="0"/>
              <a:t>All rights reserved.</a:t>
            </a:r>
          </a:p>
          <a:p>
            <a:r>
              <a:rPr lang="en-US" sz="1400" dirty="0"/>
              <a:t>Reproduced here for educational purposes only. </a:t>
            </a:r>
            <a:br>
              <a:rPr lang="en-US" sz="1400" dirty="0"/>
            </a:br>
            <a:endParaRPr lang="en-US" sz="1400" i="0" dirty="0"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FECCE-F488-CB41-A713-840B20DFEF56}"/>
              </a:ext>
            </a:extLst>
          </p:cNvPr>
          <p:cNvSpPr/>
          <p:nvPr/>
        </p:nvSpPr>
        <p:spPr>
          <a:xfrm>
            <a:off x="169518" y="4903090"/>
            <a:ext cx="6092825" cy="82791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versus Monolithic Architecture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© 2017 Bhagwati Malav, Medium.com.  All rights reserved.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Reproduced here for educational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317481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Existing Cloud GIS Solutions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dirty="0"/>
              <a:t> ArcGIS Online 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Google Earth Engine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PA</a:t>
            </a:r>
            <a:r>
              <a:rPr lang="en-US" sz="3200" i="1" dirty="0"/>
              <a:t>One</a:t>
            </a:r>
            <a:r>
              <a:rPr lang="en-US" sz="3200" dirty="0"/>
              <a:t>Stop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Climate FieldView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Granular Business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DroneDeploy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farmOS</a:t>
            </a:r>
          </a:p>
          <a:p>
            <a:pPr>
              <a:buFont typeface="Wingdings" pitchFamily="2" charset="2"/>
              <a:buChar char="v"/>
            </a:pP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072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Serverless GIS solutions?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" name="Picture 2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A54C8BBF-107F-DA42-BAC4-35D972175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71" y="1807751"/>
            <a:ext cx="5744423" cy="4250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962CC7-348F-314B-9B65-70BB807C9CE3}"/>
              </a:ext>
            </a:extLst>
          </p:cNvPr>
          <p:cNvSpPr/>
          <p:nvPr/>
        </p:nvSpPr>
        <p:spPr>
          <a:xfrm>
            <a:off x="3218674" y="6026486"/>
            <a:ext cx="25887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© Can Stock Photo / Good_Stock</a:t>
            </a:r>
          </a:p>
        </p:txBody>
      </p:sp>
    </p:spTree>
    <p:extLst>
      <p:ext uri="{BB962C8B-B14F-4D97-AF65-F5344CB8AC3E}">
        <p14:creationId xmlns:p14="http://schemas.microsoft.com/office/powerpoint/2010/main" val="55969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Examples of Serverless GIS solutions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dirty="0"/>
              <a:t> 2020 MGIS Candidate – Ed Santos </a:t>
            </a:r>
            <a:br>
              <a:rPr lang="en-US" sz="3200" dirty="0"/>
            </a:br>
            <a:r>
              <a:rPr lang="en-US" sz="3200" dirty="0"/>
              <a:t>“Considerations on Deploying Geoprocessing Workflows as Serverless Functions”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 2019 GeoCon – Virginia GIS Conference – Timmons Group</a:t>
            </a:r>
            <a:br>
              <a:rPr lang="en-US" sz="3200" dirty="0"/>
            </a:br>
            <a:r>
              <a:rPr lang="en-US" sz="3200" dirty="0"/>
              <a:t>“Enhancing GIS with Cloud Technology and Serverless Computing”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52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Project Objective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406250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72357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Build a serverless, web-mapping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Answer specific questions addressing the usefulness of this type of application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016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7D813-9BAE-614C-A364-1A8790F157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8" y="1966128"/>
            <a:ext cx="5473076" cy="31902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2FDFA1-23E1-BA41-B7C5-1CAEEF4AA7E7}"/>
              </a:ext>
            </a:extLst>
          </p:cNvPr>
          <p:cNvSpPr/>
          <p:nvPr/>
        </p:nvSpPr>
        <p:spPr>
          <a:xfrm>
            <a:off x="150578" y="5184060"/>
            <a:ext cx="87456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System architecture for web-mapping applications presented by PSU</a:t>
            </a:r>
          </a:p>
          <a:p>
            <a:r>
              <a:rPr lang="en-US" sz="1400" dirty="0"/>
              <a:t>© Penn State College of Earth and Mineral Sciences, John A. Dutton e-Education Institute</a:t>
            </a:r>
          </a:p>
          <a:p>
            <a:r>
              <a:rPr lang="en-US" sz="1400" dirty="0"/>
              <a:t>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0B96F-030D-9B4B-9522-12045EA650C2}"/>
              </a:ext>
            </a:extLst>
          </p:cNvPr>
          <p:cNvSpPr/>
          <p:nvPr/>
        </p:nvSpPr>
        <p:spPr>
          <a:xfrm>
            <a:off x="6996771" y="4831243"/>
            <a:ext cx="1188812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Serverless Web Mapping</a:t>
            </a:r>
          </a:p>
          <a:p>
            <a:r>
              <a:rPr lang="en-US" sz="1400" dirty="0"/>
              <a:t>©  2020 Amazon Web Services. © 2010–2019 Vladimir Agafonkin. </a:t>
            </a:r>
          </a:p>
          <a:p>
            <a:r>
              <a:rPr lang="en-US" sz="1400" dirty="0"/>
              <a:t>© OpenStreetMap contributor. </a:t>
            </a:r>
          </a:p>
          <a:p>
            <a:r>
              <a:rPr lang="en-US" sz="1400" dirty="0"/>
              <a:t>© 1996-2020 The PostgreSQL Global Development Group.  </a:t>
            </a:r>
          </a:p>
          <a:p>
            <a:r>
              <a:rPr lang="en-US" sz="1400" dirty="0"/>
              <a:t>© PostGIS Project Steering Committee</a:t>
            </a:r>
          </a:p>
          <a:p>
            <a:r>
              <a:rPr lang="en-US" sz="1400" dirty="0"/>
              <a:t>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8FA492A-5892-4C49-8CEE-01364BAFA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26" y="95829"/>
            <a:ext cx="4731025" cy="469545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570EDE8-29D9-F844-8A78-A86380ABC921}"/>
              </a:ext>
            </a:extLst>
          </p:cNvPr>
          <p:cNvSpPr/>
          <p:nvPr/>
        </p:nvSpPr>
        <p:spPr>
          <a:xfrm rot="20524326">
            <a:off x="5434503" y="2947874"/>
            <a:ext cx="1784371" cy="947499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7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2385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7BD08-BBA0-0341-BCA0-B007D42E77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1872184"/>
            <a:ext cx="6781800" cy="3799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Proposed 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2344" y="1872184"/>
            <a:ext cx="5283753" cy="437872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000" dirty="0"/>
              <a:t> AWS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PostgreSQL/PostGIS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Amazon S3 Buckets 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AWS Lambda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Java/Python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Leaflet</a:t>
            </a:r>
          </a:p>
          <a:p>
            <a:pPr>
              <a:buFont typeface="Wingdings" pitchFamily="2" charset="2"/>
              <a:buChar char="v"/>
            </a:pPr>
            <a:r>
              <a:rPr lang="en-US" sz="3000" dirty="0"/>
              <a:t> GeoJSON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839EC-3F68-7D41-8CB0-6BE2679A2C62}"/>
              </a:ext>
            </a:extLst>
          </p:cNvPr>
          <p:cNvSpPr txBox="1"/>
          <p:nvPr/>
        </p:nvSpPr>
        <p:spPr>
          <a:xfrm>
            <a:off x="2922104" y="5671722"/>
            <a:ext cx="9266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© 2020 Amazon Web Services . © 2010–2019 Vladimir Agafonkin.. © OpenStreetMap contributor. © 2020 Oracle  </a:t>
            </a:r>
          </a:p>
          <a:p>
            <a:r>
              <a:rPr lang="en-US" sz="1400" dirty="0"/>
              <a:t>© 1996-2020 The PostgreSQL Global Development Group.  © PostGIS Project Steering Committee.</a:t>
            </a:r>
          </a:p>
          <a:p>
            <a:r>
              <a:rPr lang="en-US" sz="1400" dirty="0"/>
              <a:t>Reproduced here for educational purposes only.</a:t>
            </a:r>
          </a:p>
          <a:p>
            <a:endParaRPr lang="en-US" sz="1400" dirty="0"/>
          </a:p>
        </p:txBody>
      </p:sp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3C314078-5BAA-CD4E-98CE-81E2306D1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02" y="4455182"/>
            <a:ext cx="990600" cy="911352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F4CC42-C69D-8043-B01A-34BB90136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070" y="4455182"/>
            <a:ext cx="783938" cy="518510"/>
          </a:xfrm>
          <a:prstGeom prst="rect">
            <a:avLst/>
          </a:prstGeom>
        </p:spPr>
      </p:pic>
      <p:pic>
        <p:nvPicPr>
          <p:cNvPr id="15" name="Picture 14" descr="A picture containing food, shirt, drawing&#10;&#10;Description automatically generated">
            <a:extLst>
              <a:ext uri="{FF2B5EF4-FFF2-40B4-BE49-F238E27FC236}">
                <a16:creationId xmlns:a16="http://schemas.microsoft.com/office/drawing/2014/main" id="{D903CC26-085B-4F44-A20E-C5987F767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36" y="3684995"/>
            <a:ext cx="990600" cy="990600"/>
          </a:xfrm>
          <a:prstGeom prst="rect">
            <a:avLst/>
          </a:prstGeom>
        </p:spPr>
      </p:pic>
      <p:pic>
        <p:nvPicPr>
          <p:cNvPr id="17" name="Picture 16" descr="A picture containing wheel&#10;&#10;Description automatically generated">
            <a:extLst>
              <a:ext uri="{FF2B5EF4-FFF2-40B4-BE49-F238E27FC236}">
                <a16:creationId xmlns:a16="http://schemas.microsoft.com/office/drawing/2014/main" id="{DAA482DC-2EF8-BB44-9B83-E0F4D944B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19" y="1991642"/>
            <a:ext cx="1563207" cy="443749"/>
          </a:xfrm>
          <a:prstGeom prst="rect">
            <a:avLst/>
          </a:prstGeom>
        </p:spPr>
      </p:pic>
      <p:sp>
        <p:nvSpPr>
          <p:cNvPr id="18" name="Left Arrow 17">
            <a:extLst>
              <a:ext uri="{FF2B5EF4-FFF2-40B4-BE49-F238E27FC236}">
                <a16:creationId xmlns:a16="http://schemas.microsoft.com/office/drawing/2014/main" id="{D5B1A1C6-3EB9-684F-931A-B1C593208FAC}"/>
              </a:ext>
            </a:extLst>
          </p:cNvPr>
          <p:cNvSpPr/>
          <p:nvPr/>
        </p:nvSpPr>
        <p:spPr>
          <a:xfrm>
            <a:off x="8450261" y="5020832"/>
            <a:ext cx="457200" cy="301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EE7790F7-CA21-0E45-9760-2B6D194E77D1}"/>
              </a:ext>
            </a:extLst>
          </p:cNvPr>
          <p:cNvSpPr/>
          <p:nvPr/>
        </p:nvSpPr>
        <p:spPr>
          <a:xfrm>
            <a:off x="7234489" y="5031719"/>
            <a:ext cx="457200" cy="301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9AA35994-68C4-1943-A85B-61F0DC30BCCB}"/>
              </a:ext>
            </a:extLst>
          </p:cNvPr>
          <p:cNvSpPr/>
          <p:nvPr/>
        </p:nvSpPr>
        <p:spPr>
          <a:xfrm rot="2154083">
            <a:off x="5687797" y="4503608"/>
            <a:ext cx="457200" cy="3018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4B6DF9-E38E-AF4D-BAF9-A943914E3EFA}"/>
              </a:ext>
            </a:extLst>
          </p:cNvPr>
          <p:cNvSpPr txBox="1"/>
          <p:nvPr/>
        </p:nvSpPr>
        <p:spPr>
          <a:xfrm rot="2550787">
            <a:off x="5610266" y="42898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GeoJSON</a:t>
            </a:r>
          </a:p>
        </p:txBody>
      </p:sp>
    </p:spTree>
    <p:extLst>
      <p:ext uri="{BB962C8B-B14F-4D97-AF65-F5344CB8AC3E}">
        <p14:creationId xmlns:p14="http://schemas.microsoft.com/office/powerpoint/2010/main" val="312376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Expected Challenges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dirty="0"/>
              <a:t>Performance</a:t>
            </a:r>
          </a:p>
          <a:p>
            <a:pPr>
              <a:buFont typeface="Wingdings" pitchFamily="2" charset="2"/>
              <a:buChar char="v"/>
            </a:pPr>
            <a:r>
              <a:rPr lang="en-US" sz="3200" dirty="0"/>
              <a:t>Stateless Architecture</a:t>
            </a:r>
          </a:p>
          <a:p>
            <a:pPr>
              <a:buFont typeface="Wingdings" pitchFamily="2" charset="2"/>
              <a:buChar char="v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CE69C-EC2B-414A-9454-01DDD96FAA6B}"/>
              </a:ext>
            </a:extLst>
          </p:cNvPr>
          <p:cNvSpPr txBox="1"/>
          <p:nvPr/>
        </p:nvSpPr>
        <p:spPr>
          <a:xfrm>
            <a:off x="5346740" y="5216857"/>
            <a:ext cx="7053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Difference Between Stateful and Stateless</a:t>
            </a:r>
          </a:p>
          <a:p>
            <a:r>
              <a:rPr lang="en-US" sz="1400" dirty="0"/>
              <a:t>© 2018 R Interview Bubble.  All rights reserved.</a:t>
            </a:r>
          </a:p>
          <a:p>
            <a:r>
              <a:rPr lang="en-US" sz="1400" dirty="0"/>
              <a:t>Reproduced here for educational purposes only.</a:t>
            </a:r>
          </a:p>
          <a:p>
            <a:endParaRPr lang="en-US" sz="1400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96D2BF-3E12-854A-8F4F-72D189DA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80" y="1849657"/>
            <a:ext cx="6524567" cy="32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5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304800"/>
            <a:ext cx="10055781" cy="1450757"/>
          </a:xfrm>
        </p:spPr>
        <p:txBody>
          <a:bodyPr/>
          <a:lstStyle/>
          <a:p>
            <a:r>
              <a:rPr lang="en-US" dirty="0"/>
              <a:t>Serverless Web Mapping Evaluation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3200" i="1" dirty="0"/>
              <a:t>Can a serverless web-mapping application be achieved with a stateless architecture or will statefulness have to be enforced?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US" sz="3200" i="1" dirty="0"/>
              <a:t>Is the performance of the serverless web-mapping application acceptable?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US" sz="3200" i="1" dirty="0"/>
              <a:t>Is the serverless web-mapping application usable?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US" sz="3200" i="1" dirty="0"/>
              <a:t>Is the solution affordable?</a:t>
            </a:r>
            <a:endParaRPr lang="en-US" sz="3200" dirty="0"/>
          </a:p>
          <a:p>
            <a:pPr marL="514350" lvl="0" indent="-514350">
              <a:buFont typeface="+mj-lt"/>
              <a:buAutoNum type="arabicPeriod"/>
            </a:pPr>
            <a:r>
              <a:rPr lang="en-US" sz="3200" i="1" dirty="0"/>
              <a:t>Is the solution configurable and reusable?</a:t>
            </a: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656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Outline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012" y="136267"/>
            <a:ext cx="7467600" cy="656933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Purpose and Motivation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Background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Agriculture Industry Trends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Web-mapping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Open-source technology</a:t>
            </a:r>
          </a:p>
          <a:p>
            <a:pPr lvl="3">
              <a:lnSpc>
                <a:spcPct val="120000"/>
              </a:lnSpc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Cloud computing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Project Objective 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bg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Proposed Methodology</a:t>
            </a:r>
          </a:p>
          <a:p>
            <a:pPr marL="228600" indent="-228600">
              <a:lnSpc>
                <a:spcPct val="12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</a:rPr>
              <a:t> 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96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Project Timeline - Milestones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A3116976-83CB-AF40-928B-A0F729040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257929"/>
              </p:ext>
            </p:extLst>
          </p:nvPr>
        </p:nvGraphicFramePr>
        <p:xfrm>
          <a:off x="227013" y="1877537"/>
          <a:ext cx="11734800" cy="45530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3101">
                  <a:extLst>
                    <a:ext uri="{9D8B030D-6E8A-4147-A177-3AD203B41FA5}">
                      <a16:colId xmlns:a16="http://schemas.microsoft.com/office/drawing/2014/main" val="3121632781"/>
                    </a:ext>
                  </a:extLst>
                </a:gridCol>
                <a:gridCol w="8901699">
                  <a:extLst>
                    <a:ext uri="{9D8B030D-6E8A-4147-A177-3AD203B41FA5}">
                      <a16:colId xmlns:a16="http://schemas.microsoft.com/office/drawing/2014/main" val="2103532622"/>
                    </a:ext>
                  </a:extLst>
                </a:gridCol>
              </a:tblGrid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Milestone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1800830112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July 22,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Spatial Database Management course ends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1146643677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August 26,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Database layer of web-mapping application finalized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3877878550"/>
                  </a:ext>
                </a:extLst>
              </a:tr>
              <a:tr h="461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October 14,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Serverless web-mapping application overlaying at least one thematic layer from database for visualization functioning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191766592"/>
                  </a:ext>
                </a:extLst>
              </a:tr>
              <a:tr h="461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October 28,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User-interface and serverless functions complete for drawing new vector boundaries for database storage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2384156840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November 11,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User-interface and serverless functions for uploading and storing raster 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1601871712"/>
                  </a:ext>
                </a:extLst>
              </a:tr>
              <a:tr h="461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November 25,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User-interface and serverless functions for querying data spatially and by attributes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2930501436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December 9,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User-interface and serverless functions for updating spatial and attribute 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2194862650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December 23, 2020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Temporal visualization features available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3969495792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January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Submit intent to graduate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3831305621"/>
                  </a:ext>
                </a:extLst>
              </a:tr>
              <a:tr h="4619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January – April,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Continued improvements to web-mapping application, presentation preparation, final project paper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523684161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May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presentation @ TNRIS GeoRodeo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1439136404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*August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Submit intent to graduate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637973235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*October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presentation @ TNRIS GIS Forum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201821266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*November 2021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presentation @ GIS Day events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92" marR="60892" marT="0" marB="0"/>
                </a:tc>
                <a:extLst>
                  <a:ext uri="{0D108BD9-81ED-4DB2-BD59-A6C34878D82A}">
                    <a16:rowId xmlns:a16="http://schemas.microsoft.com/office/drawing/2014/main" val="2984054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3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483818" cy="407392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Ryan Baxter – Penn State Graduate Advisor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Alex Pasadyn – Technical Lead, Bridgefront Capital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Jimmy McWilliams – History Professor, Texas State University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Bob Whitney – Agriculture Consultant and Researcher, Whitney Consulting Group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Jim Farley – Agronomist, Crop Consultant, Ag Retail Owner – Farley Farm Supply 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393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i="1" dirty="0"/>
              <a:t>* All references included at the end of the deck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810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/>
              <a:t>Project Purpose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350" y="136267"/>
            <a:ext cx="6490549" cy="656933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sz="3600" dirty="0">
                <a:solidFill>
                  <a:schemeClr val="tx1"/>
                </a:solidFill>
              </a:rPr>
              <a:t>Geospatial data management and visualization tool to make sense of the spatial data inundating the agriculture industry.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sz="3000" dirty="0">
                <a:solidFill>
                  <a:schemeClr val="tx1"/>
                </a:solidFill>
              </a:rPr>
              <a:t>	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FCEB9F-FB1F-8E40-AE59-45E91BFDB627}"/>
              </a:ext>
            </a:extLst>
          </p:cNvPr>
          <p:cNvSpPr txBox="1"/>
          <p:nvPr/>
        </p:nvSpPr>
        <p:spPr>
          <a:xfrm>
            <a:off x="379412" y="381000"/>
            <a:ext cx="1143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7572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 dirty="0" err="1"/>
              <a:t>Agafonkin</a:t>
            </a:r>
            <a:r>
              <a:rPr lang="en-US" dirty="0"/>
              <a:t>, V., &amp; OpenStreetMap contributors. (2019a). </a:t>
            </a:r>
            <a:r>
              <a:rPr lang="en-US" i="1" dirty="0"/>
              <a:t>Leaflet</a:t>
            </a:r>
            <a:r>
              <a:rPr lang="en-US" dirty="0"/>
              <a:t>. https://</a:t>
            </a:r>
            <a:r>
              <a:rPr lang="en-US" dirty="0" err="1"/>
              <a:t>leafletjs.com</a:t>
            </a:r>
            <a:r>
              <a:rPr lang="en-US" dirty="0"/>
              <a:t>/</a:t>
            </a:r>
          </a:p>
          <a:p>
            <a:r>
              <a:rPr lang="en-US" dirty="0" err="1"/>
              <a:t>Agafonkin</a:t>
            </a:r>
            <a:r>
              <a:rPr lang="en-US" dirty="0"/>
              <a:t>, V., &amp; OpenStreetMap contributors. (2019b). </a:t>
            </a:r>
            <a:r>
              <a:rPr lang="en-US" i="1" dirty="0"/>
              <a:t>Using GeoJSON with Leaflet</a:t>
            </a:r>
            <a:r>
              <a:rPr lang="en-US" dirty="0"/>
              <a:t>. Leaflet. https://</a:t>
            </a:r>
            <a:r>
              <a:rPr lang="en-US" dirty="0" err="1"/>
              <a:t>leafletjs.com</a:t>
            </a:r>
            <a:r>
              <a:rPr lang="en-US" dirty="0"/>
              <a:t>/examples/</a:t>
            </a:r>
            <a:r>
              <a:rPr lang="en-US" dirty="0" err="1"/>
              <a:t>geojson</a:t>
            </a:r>
            <a:r>
              <a:rPr lang="en-US" dirty="0"/>
              <a:t>/</a:t>
            </a:r>
          </a:p>
          <a:p>
            <a:r>
              <a:rPr lang="en-US" dirty="0"/>
              <a:t>Agile Alliance. (2020). </a:t>
            </a:r>
            <a:r>
              <a:rPr lang="en-US" i="1" dirty="0"/>
              <a:t>What is Agile?</a:t>
            </a:r>
            <a:r>
              <a:rPr lang="en-US" dirty="0"/>
              <a:t> https://</a:t>
            </a:r>
            <a:r>
              <a:rPr lang="en-US" dirty="0" err="1"/>
              <a:t>www.agilealliance.org</a:t>
            </a:r>
            <a:r>
              <a:rPr lang="en-US" dirty="0"/>
              <a:t>/agile101/</a:t>
            </a:r>
          </a:p>
          <a:p>
            <a:r>
              <a:rPr lang="en-US" dirty="0"/>
              <a:t>AgriXP. (2020). </a:t>
            </a:r>
            <a:r>
              <a:rPr lang="en-US" i="1" dirty="0"/>
              <a:t>AgriXP</a:t>
            </a:r>
            <a:r>
              <a:rPr lang="en-US" dirty="0"/>
              <a:t>. https://</a:t>
            </a:r>
            <a:r>
              <a:rPr lang="en-US" dirty="0" err="1"/>
              <a:t>agrixp.com</a:t>
            </a:r>
            <a:r>
              <a:rPr lang="en-US" dirty="0"/>
              <a:t>/</a:t>
            </a:r>
            <a:r>
              <a:rPr lang="en-US" dirty="0" err="1"/>
              <a:t>compare?lang</a:t>
            </a:r>
            <a:r>
              <a:rPr lang="en-US" dirty="0"/>
              <a:t>=</a:t>
            </a:r>
            <a:r>
              <a:rPr lang="en-US" dirty="0" err="1"/>
              <a:t>en</a:t>
            </a:r>
            <a:endParaRPr lang="en-US" dirty="0"/>
          </a:p>
          <a:p>
            <a:r>
              <a:rPr lang="en-US" dirty="0"/>
              <a:t>Amazon Web Services. (2020a). </a:t>
            </a:r>
            <a:r>
              <a:rPr lang="en-US" i="1" dirty="0"/>
              <a:t>AWS Lambda Developer Guide</a:t>
            </a:r>
            <a:r>
              <a:rPr lang="en-US" dirty="0"/>
              <a:t>. AWS Documentation. https://</a:t>
            </a:r>
            <a:r>
              <a:rPr lang="en-US" dirty="0" err="1"/>
              <a:t>docs.aws.amazon.com</a:t>
            </a:r>
            <a:r>
              <a:rPr lang="en-US" dirty="0"/>
              <a:t>/lambda/latest/dg/</a:t>
            </a:r>
            <a:r>
              <a:rPr lang="en-US" dirty="0" err="1"/>
              <a:t>welcome.html</a:t>
            </a:r>
            <a:endParaRPr lang="en-US" dirty="0"/>
          </a:p>
          <a:p>
            <a:r>
              <a:rPr lang="en-US" dirty="0"/>
              <a:t>Amazon Web Services. (2020b). </a:t>
            </a:r>
            <a:r>
              <a:rPr lang="en-US" i="1" dirty="0"/>
              <a:t>AWS Step Functions</a:t>
            </a:r>
            <a:r>
              <a:rPr lang="en-US" dirty="0"/>
              <a:t>. https://</a:t>
            </a:r>
            <a:r>
              <a:rPr lang="en-US" dirty="0" err="1"/>
              <a:t>aws.amazon.com</a:t>
            </a:r>
            <a:r>
              <a:rPr lang="en-US" dirty="0"/>
              <a:t>/step-functions/</a:t>
            </a:r>
          </a:p>
          <a:p>
            <a:r>
              <a:rPr lang="en-US" dirty="0"/>
              <a:t>Amazon Web Services. (2020c). </a:t>
            </a:r>
            <a:r>
              <a:rPr lang="en-US" i="1" dirty="0"/>
              <a:t>Build a Serverless Web Application</a:t>
            </a:r>
            <a:r>
              <a:rPr lang="en-US" dirty="0"/>
              <a:t>. Projects on AWS. https://</a:t>
            </a:r>
            <a:r>
              <a:rPr lang="en-US" dirty="0" err="1"/>
              <a:t>aws.amazon.com</a:t>
            </a:r>
            <a:r>
              <a:rPr lang="en-US" dirty="0"/>
              <a:t>/getting-started/projects/build-serverless-web-app-lambda-apigateway-s3-dynamodb-cognito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968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Amazon Web Services. (2020d). </a:t>
            </a:r>
            <a:r>
              <a:rPr lang="en-US" i="1"/>
              <a:t>Cloud Products</a:t>
            </a:r>
            <a:r>
              <a:rPr lang="en-US"/>
              <a:t>.</a:t>
            </a:r>
          </a:p>
          <a:p>
            <a:r>
              <a:rPr lang="en-US"/>
              <a:t>Amazon Web Services. (2020e). </a:t>
            </a:r>
            <a:r>
              <a:rPr lang="en-US" i="1"/>
              <a:t>Serverless Build and run applications without thinking about servers</a:t>
            </a:r>
            <a:r>
              <a:rPr lang="en-US"/>
              <a:t>. Serverless Computing. https://</a:t>
            </a:r>
            <a:r>
              <a:rPr lang="en-US" err="1"/>
              <a:t>aws.amazon.com</a:t>
            </a:r>
            <a:r>
              <a:rPr lang="en-US"/>
              <a:t>/serverless/</a:t>
            </a:r>
          </a:p>
          <a:p>
            <a:r>
              <a:rPr lang="en-US"/>
              <a:t>Amazon Web Services. (2020f). </a:t>
            </a:r>
            <a:r>
              <a:rPr lang="en-US" i="1"/>
              <a:t>What is cloud computing?</a:t>
            </a:r>
            <a:r>
              <a:rPr lang="en-US"/>
              <a:t> https://</a:t>
            </a:r>
            <a:r>
              <a:rPr lang="en-US" err="1"/>
              <a:t>aws.amazon.com</a:t>
            </a:r>
            <a:r>
              <a:rPr lang="en-US"/>
              <a:t>/what-is-cloud-computing/</a:t>
            </a:r>
          </a:p>
          <a:p>
            <a:r>
              <a:rPr lang="en-US"/>
              <a:t>Applied </a:t>
            </a:r>
            <a:r>
              <a:rPr lang="en-US" err="1"/>
              <a:t>Geographics</a:t>
            </a:r>
            <a:r>
              <a:rPr lang="en-US"/>
              <a:t>. (2020). </a:t>
            </a:r>
            <a:r>
              <a:rPr lang="en-US" i="1"/>
              <a:t>2020 EDITION Aerial Imagery Provider Comparison Guide</a:t>
            </a:r>
            <a:r>
              <a:rPr lang="en-US"/>
              <a:t>. https://</a:t>
            </a:r>
            <a:r>
              <a:rPr lang="en-US" err="1"/>
              <a:t>www.mapgeo.io</a:t>
            </a:r>
            <a:r>
              <a:rPr lang="en-US"/>
              <a:t>/aerial-imagery-comparison-guide</a:t>
            </a:r>
          </a:p>
          <a:p>
            <a:r>
              <a:rPr lang="en-US" err="1"/>
              <a:t>Asay</a:t>
            </a:r>
            <a:r>
              <a:rPr lang="en-US"/>
              <a:t>, M. (2020). </a:t>
            </a:r>
            <a:r>
              <a:rPr lang="en-US" i="1"/>
              <a:t>How open source might prove helpful during the coronavirus pandemic</a:t>
            </a:r>
            <a:r>
              <a:rPr lang="en-US"/>
              <a:t>. TechRepublic. https://</a:t>
            </a:r>
            <a:r>
              <a:rPr lang="en-US" err="1"/>
              <a:t>www.techrepublic.com</a:t>
            </a:r>
            <a:r>
              <a:rPr lang="en-US"/>
              <a:t>/article/how-open-source-might-prove-helpful-during-the-coronavirus-pandemic/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003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Axis Maps. (2017). What is a web map? </a:t>
            </a:r>
            <a:r>
              <a:rPr lang="en-US" i="1"/>
              <a:t>Cartography Guide</a:t>
            </a:r>
            <a:r>
              <a:rPr lang="en-US"/>
              <a:t>. https://</a:t>
            </a:r>
            <a:r>
              <a:rPr lang="en-US" err="1"/>
              <a:t>www.axismaps.com</a:t>
            </a:r>
            <a:r>
              <a:rPr lang="en-US"/>
              <a:t>/guide/web/what-is-a-web-map/</a:t>
            </a:r>
          </a:p>
          <a:p>
            <a:r>
              <a:rPr lang="en-US" err="1"/>
              <a:t>Binh</a:t>
            </a:r>
            <a:r>
              <a:rPr lang="en-US"/>
              <a:t>, T. T., Tien, P. D., Long, D. T., Truong, H. L., &amp; Thanh, N. N. P. (2019). Building agricultural information system in An Giang province. </a:t>
            </a:r>
            <a:r>
              <a:rPr lang="en-US" i="1"/>
              <a:t>An Giang University Journal of Science</a:t>
            </a:r>
            <a:r>
              <a:rPr lang="en-US"/>
              <a:t>, </a:t>
            </a:r>
            <a:r>
              <a:rPr lang="en-US" i="1"/>
              <a:t>6</a:t>
            </a:r>
            <a:r>
              <a:rPr lang="en-US"/>
              <a:t>, 89–99.</a:t>
            </a:r>
          </a:p>
          <a:p>
            <a:r>
              <a:rPr lang="en-US" err="1"/>
              <a:t>Bordogna</a:t>
            </a:r>
            <a:r>
              <a:rPr lang="en-US"/>
              <a:t>, G., </a:t>
            </a:r>
            <a:r>
              <a:rPr lang="en-US" err="1"/>
              <a:t>Kliment</a:t>
            </a:r>
            <a:r>
              <a:rPr lang="en-US"/>
              <a:t>, T., </a:t>
            </a:r>
            <a:r>
              <a:rPr lang="en-US" err="1"/>
              <a:t>Frigerio</a:t>
            </a:r>
            <a:r>
              <a:rPr lang="en-US"/>
              <a:t>, L., </a:t>
            </a:r>
            <a:r>
              <a:rPr lang="en-US" err="1"/>
              <a:t>Brivio</a:t>
            </a:r>
            <a:r>
              <a:rPr lang="en-US"/>
              <a:t>, P. A., Crema, A., </a:t>
            </a:r>
            <a:r>
              <a:rPr lang="en-US" err="1"/>
              <a:t>Stroppiana</a:t>
            </a:r>
            <a:r>
              <a:rPr lang="en-US"/>
              <a:t>, D., </a:t>
            </a:r>
            <a:r>
              <a:rPr lang="en-US" err="1"/>
              <a:t>Boschetti</a:t>
            </a:r>
            <a:r>
              <a:rPr lang="en-US"/>
              <a:t>, M., &amp; </a:t>
            </a:r>
            <a:r>
              <a:rPr lang="en-US" err="1"/>
              <a:t>Sterlacchini</a:t>
            </a:r>
            <a:r>
              <a:rPr lang="en-US"/>
              <a:t>, S. (2016). A spatial data infrastructure integrating multisource heterogeneous geospatial data and time series: A study case in agriculture. </a:t>
            </a:r>
            <a:r>
              <a:rPr lang="en-US" i="1"/>
              <a:t>ISPRS International Journal of Geo-Information</a:t>
            </a:r>
            <a:r>
              <a:rPr lang="en-US"/>
              <a:t>, </a:t>
            </a:r>
            <a:r>
              <a:rPr lang="en-US" i="1"/>
              <a:t>5</a:t>
            </a:r>
            <a:r>
              <a:rPr lang="en-US"/>
              <a:t>(5), 1–27. https://</a:t>
            </a:r>
            <a:r>
              <a:rPr lang="en-US" err="1"/>
              <a:t>doi.org</a:t>
            </a:r>
            <a:r>
              <a:rPr lang="en-US"/>
              <a:t>/10.3390/ijgi5050073</a:t>
            </a:r>
          </a:p>
          <a:p>
            <a:r>
              <a:rPr lang="en-US" err="1"/>
              <a:t>Buytaert</a:t>
            </a:r>
            <a:r>
              <a:rPr lang="en-US"/>
              <a:t>, D. (2020). </a:t>
            </a:r>
            <a:r>
              <a:rPr lang="en-US" i="1"/>
              <a:t>Is Open Source recession-proof?</a:t>
            </a:r>
            <a:r>
              <a:rPr lang="en-US"/>
              <a:t> https://</a:t>
            </a:r>
            <a:r>
              <a:rPr lang="en-US" err="1"/>
              <a:t>dri.es</a:t>
            </a:r>
            <a:r>
              <a:rPr lang="en-US"/>
              <a:t>/is-open-source-recession-proof</a:t>
            </a:r>
          </a:p>
          <a:p>
            <a:r>
              <a:rPr lang="en-US"/>
              <a:t>Carey, S., &amp; Macaulay, T. (2019). </a:t>
            </a:r>
            <a:r>
              <a:rPr lang="en-US" i="1"/>
              <a:t>What are the advantages of open source software in the enterprise?</a:t>
            </a:r>
            <a:r>
              <a:rPr lang="en-US"/>
              <a:t> COMPUTERWORLD. https://</a:t>
            </a:r>
            <a:r>
              <a:rPr lang="en-US" err="1"/>
              <a:t>www.computerworld.com</a:t>
            </a:r>
            <a:r>
              <a:rPr lang="en-US"/>
              <a:t>/article/3412269/what-are-the-advantages-of-open-source-software-in-the-enterprise-.html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042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Castro, P., </a:t>
            </a:r>
            <a:r>
              <a:rPr lang="en-US" err="1"/>
              <a:t>Ishakian</a:t>
            </a:r>
            <a:r>
              <a:rPr lang="en-US"/>
              <a:t>, V., Muthusamy, V., &amp; </a:t>
            </a:r>
            <a:r>
              <a:rPr lang="en-US" err="1"/>
              <a:t>Slominski</a:t>
            </a:r>
            <a:r>
              <a:rPr lang="en-US"/>
              <a:t>, A. (2019). The rise of serverless computing. </a:t>
            </a:r>
            <a:r>
              <a:rPr lang="en-US" i="1"/>
              <a:t>Communications of the ACM</a:t>
            </a:r>
            <a:r>
              <a:rPr lang="en-US"/>
              <a:t>, </a:t>
            </a:r>
            <a:r>
              <a:rPr lang="en-US" i="1"/>
              <a:t>62</a:t>
            </a:r>
            <a:r>
              <a:rPr lang="en-US"/>
              <a:t>(12), 44–54. https://</a:t>
            </a:r>
            <a:r>
              <a:rPr lang="en-US" err="1"/>
              <a:t>doi.org</a:t>
            </a:r>
            <a:r>
              <a:rPr lang="en-US"/>
              <a:t>/10.1145/3368454</a:t>
            </a:r>
          </a:p>
          <a:p>
            <a:r>
              <a:rPr lang="en-US"/>
              <a:t>Cloudflare. (2020a). </a:t>
            </a:r>
            <a:r>
              <a:rPr lang="en-US" i="1"/>
              <a:t>What Is Serverless Computing? | Serverless Definition</a:t>
            </a:r>
            <a:r>
              <a:rPr lang="en-US"/>
              <a:t>. https://</a:t>
            </a:r>
            <a:r>
              <a:rPr lang="en-US" err="1"/>
              <a:t>www.cloudflare.com</a:t>
            </a:r>
            <a:r>
              <a:rPr lang="en-US"/>
              <a:t>/learning/serverless/what-is-serverless/</a:t>
            </a:r>
          </a:p>
          <a:p>
            <a:r>
              <a:rPr lang="en-US"/>
              <a:t>Cloudflare. (2020b). </a:t>
            </a:r>
            <a:r>
              <a:rPr lang="en-US" i="1"/>
              <a:t>What Is Vendor Lock-In? | Vendor Lock-In and Cloud Computing</a:t>
            </a:r>
            <a:r>
              <a:rPr lang="en-US"/>
              <a:t>. https://</a:t>
            </a:r>
            <a:r>
              <a:rPr lang="en-US" err="1"/>
              <a:t>www.cloudflare.com</a:t>
            </a:r>
            <a:r>
              <a:rPr lang="en-US"/>
              <a:t>/learning/cloud/what-is-vendor-lock-in/</a:t>
            </a:r>
          </a:p>
          <a:p>
            <a:r>
              <a:rPr lang="en-US"/>
              <a:t>Croptracker. (2020). </a:t>
            </a:r>
            <a:r>
              <a:rPr lang="en-US" i="1"/>
              <a:t>Croptracker Farm Management Software</a:t>
            </a:r>
            <a:r>
              <a:rPr lang="en-US"/>
              <a:t>.</a:t>
            </a:r>
          </a:p>
          <a:p>
            <a:r>
              <a:rPr lang="en-US"/>
              <a:t>Cubbage, S. (2019). Farm Journal AgTech Expo. </a:t>
            </a:r>
            <a:r>
              <a:rPr lang="en-US" i="1"/>
              <a:t>Data Survival Guide 2.0</a:t>
            </a:r>
            <a:r>
              <a:rPr lang="en-US"/>
              <a:t>.</a:t>
            </a:r>
          </a:p>
          <a:p>
            <a:r>
              <a:rPr lang="en-US"/>
              <a:t>Cubbage, S. (2020). </a:t>
            </a:r>
            <a:r>
              <a:rPr lang="en-US" i="1"/>
              <a:t>Ag Could Have A Wild Ride In The Next Decade</a:t>
            </a:r>
            <a:r>
              <a:rPr lang="en-US"/>
              <a:t>. Farm Journal AgWeb. https://</a:t>
            </a:r>
            <a:r>
              <a:rPr lang="en-US" err="1"/>
              <a:t>www.agweb.com</a:t>
            </a:r>
            <a:r>
              <a:rPr lang="en-US"/>
              <a:t>/article/</a:t>
            </a:r>
            <a:r>
              <a:rPr lang="en-US" err="1"/>
              <a:t>steve</a:t>
            </a:r>
            <a:r>
              <a:rPr lang="en-US"/>
              <a:t>-</a:t>
            </a:r>
            <a:r>
              <a:rPr lang="en-US" err="1"/>
              <a:t>cubbage</a:t>
            </a:r>
            <a:r>
              <a:rPr lang="en-US"/>
              <a:t>-ag-could-have-wild-ride-next-decade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740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Detwiler, J., &amp; Sloan, J. (2020). </a:t>
            </a:r>
            <a:r>
              <a:rPr lang="en-US" i="1"/>
              <a:t>Spatial Database Management</a:t>
            </a:r>
            <a:r>
              <a:rPr lang="en-US"/>
              <a:t>. John A. Dutton e-Education Institute, College of Earth and Mineral Sciences, The Pennsylvania State University. https://</a:t>
            </a:r>
            <a:r>
              <a:rPr lang="en-US" err="1"/>
              <a:t>www.e-education.psu.edu</a:t>
            </a:r>
            <a:r>
              <a:rPr lang="en-US"/>
              <a:t>/</a:t>
            </a:r>
            <a:r>
              <a:rPr lang="en-US" err="1"/>
              <a:t>spatialdb</a:t>
            </a:r>
            <a:r>
              <a:rPr lang="en-US"/>
              <a:t>/</a:t>
            </a:r>
          </a:p>
          <a:p>
            <a:r>
              <a:rPr lang="en-US" err="1"/>
              <a:t>Dhanapal</a:t>
            </a:r>
            <a:r>
              <a:rPr lang="en-US"/>
              <a:t>, Y., </a:t>
            </a:r>
            <a:r>
              <a:rPr lang="en-US" err="1"/>
              <a:t>Mateer</a:t>
            </a:r>
            <a:r>
              <a:rPr lang="en-US"/>
              <a:t>, C., &amp; Timmons Group. (2019). Enhancing GIS with Cloud Technology and Serverless Computing. </a:t>
            </a:r>
            <a:r>
              <a:rPr lang="en-US" i="1" err="1"/>
              <a:t>GeoCon</a:t>
            </a:r>
            <a:r>
              <a:rPr lang="en-US" i="1"/>
              <a:t> 2019 Virginia GIS Conference Hosted by VAMLIS</a:t>
            </a:r>
            <a:r>
              <a:rPr lang="en-US"/>
              <a:t>.</a:t>
            </a:r>
          </a:p>
          <a:p>
            <a:r>
              <a:rPr lang="en-US"/>
              <a:t>Dignan, L. (2020). </a:t>
            </a:r>
            <a:r>
              <a:rPr lang="en-US" i="1"/>
              <a:t>Top cloud providers in 2020: AWS, Microsoft Azure, and Google Cloud, hybrid, SaaS players</a:t>
            </a:r>
            <a:r>
              <a:rPr lang="en-US"/>
              <a:t>. ZDNet. https://</a:t>
            </a:r>
            <a:r>
              <a:rPr lang="en-US" err="1"/>
              <a:t>www.zdnet.com</a:t>
            </a:r>
            <a:r>
              <a:rPr lang="en-US"/>
              <a:t>/article/the-top-cloud-providers-of-2020-aws-microsoft-azure-google-cloud-hybrid-saas/</a:t>
            </a:r>
          </a:p>
          <a:p>
            <a:r>
              <a:rPr lang="en-US" err="1"/>
              <a:t>Dongoski</a:t>
            </a:r>
            <a:r>
              <a:rPr lang="en-US"/>
              <a:t>, R., </a:t>
            </a:r>
            <a:r>
              <a:rPr lang="en-US" err="1"/>
              <a:t>Selck</a:t>
            </a:r>
            <a:r>
              <a:rPr lang="en-US"/>
              <a:t>, A., &amp; </a:t>
            </a:r>
            <a:r>
              <a:rPr lang="en-US" err="1"/>
              <a:t>Buie</a:t>
            </a:r>
            <a:r>
              <a:rPr lang="en-US"/>
              <a:t>, B. (2017). Digital agriculture: influences, trends, and opportunities among ag retailers. </a:t>
            </a:r>
            <a:r>
              <a:rPr lang="en-US" i="1"/>
              <a:t>EY</a:t>
            </a:r>
            <a:r>
              <a:rPr lang="en-US"/>
              <a:t>. http://</a:t>
            </a:r>
            <a:r>
              <a:rPr lang="en-US" err="1"/>
              <a:t>www.ey.com</a:t>
            </a:r>
            <a:r>
              <a:rPr lang="en-US"/>
              <a:t>/Publication/</a:t>
            </a:r>
            <a:r>
              <a:rPr lang="en-US" err="1"/>
              <a:t>vwLUAssets</a:t>
            </a:r>
            <a:r>
              <a:rPr lang="en-US"/>
              <a:t>/</a:t>
            </a:r>
            <a:r>
              <a:rPr lang="en-US" err="1"/>
              <a:t>ey</a:t>
            </a:r>
            <a:r>
              <a:rPr lang="en-US"/>
              <a:t>-digital-agriculture-trends-ag--retail/$FILE/</a:t>
            </a:r>
            <a:r>
              <a:rPr lang="en-US" err="1"/>
              <a:t>ey</a:t>
            </a:r>
            <a:r>
              <a:rPr lang="en-US"/>
              <a:t>-digital-agriculture-trends-ag-</a:t>
            </a:r>
            <a:r>
              <a:rPr lang="en-US" err="1"/>
              <a:t>retail.pdf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1736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28800"/>
            <a:ext cx="10055781" cy="4367340"/>
          </a:xfrm>
        </p:spPr>
        <p:txBody>
          <a:bodyPr>
            <a:noAutofit/>
          </a:bodyPr>
          <a:lstStyle/>
          <a:p>
            <a:r>
              <a:rPr lang="en-US"/>
              <a:t>DroneDeploy. (n.d.). </a:t>
            </a:r>
            <a:r>
              <a:rPr lang="en-US" i="1"/>
              <a:t>AI-Powered Drone Data Processing</a:t>
            </a:r>
            <a:r>
              <a:rPr lang="en-US"/>
              <a:t>. https://</a:t>
            </a:r>
            <a:r>
              <a:rPr lang="en-US" err="1"/>
              <a:t>www.dronedeploy.com</a:t>
            </a:r>
            <a:r>
              <a:rPr lang="en-US"/>
              <a:t>/product/photogrammetry/</a:t>
            </a:r>
          </a:p>
          <a:p>
            <a:r>
              <a:rPr lang="en-US"/>
              <a:t>ESRI. (n.d.). </a:t>
            </a:r>
            <a:r>
              <a:rPr lang="en-US" i="1"/>
              <a:t>What is GIS</a:t>
            </a:r>
            <a:r>
              <a:rPr lang="en-US"/>
              <a:t>.</a:t>
            </a:r>
          </a:p>
          <a:p>
            <a:r>
              <a:rPr lang="en-US"/>
              <a:t>ESRI. (2019). </a:t>
            </a:r>
            <a:r>
              <a:rPr lang="en-US" i="1"/>
              <a:t>A framework for deploying web GIS applications</a:t>
            </a:r>
            <a:r>
              <a:rPr lang="en-US"/>
              <a:t>. ArcGIS Server. https://</a:t>
            </a:r>
            <a:r>
              <a:rPr lang="en-US" err="1"/>
              <a:t>enterprise.arcgis.com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/server/latest/create-web-apps/windows/a-framework-for-deploying-web-</a:t>
            </a:r>
            <a:r>
              <a:rPr lang="en-US" err="1"/>
              <a:t>gis</a:t>
            </a:r>
            <a:r>
              <a:rPr lang="en-US"/>
              <a:t>-</a:t>
            </a:r>
            <a:r>
              <a:rPr lang="en-US" err="1"/>
              <a:t>applications.htm</a:t>
            </a:r>
            <a:endParaRPr lang="en-US"/>
          </a:p>
          <a:p>
            <a:r>
              <a:rPr lang="en-US"/>
              <a:t>EY Global. (2017). </a:t>
            </a:r>
            <a:r>
              <a:rPr lang="en-US" i="1"/>
              <a:t>How digital agriculture and big data will help to feed a growing world</a:t>
            </a:r>
            <a:r>
              <a:rPr lang="en-US"/>
              <a:t>. EY. https://</a:t>
            </a:r>
            <a:r>
              <a:rPr lang="en-US" err="1"/>
              <a:t>www.ey.com</a:t>
            </a:r>
            <a:r>
              <a:rPr lang="en-US"/>
              <a:t>/</a:t>
            </a:r>
            <a:r>
              <a:rPr lang="en-US" err="1"/>
              <a:t>en_gl</a:t>
            </a:r>
            <a:r>
              <a:rPr lang="en-US"/>
              <a:t>/advisory/how-digital-agriculture-and-big-data-will-help-to-feed-a-growing-world</a:t>
            </a:r>
          </a:p>
          <a:p>
            <a:r>
              <a:rPr lang="en-US"/>
              <a:t>Farley, A. (2019a). </a:t>
            </a:r>
            <a:r>
              <a:rPr lang="en-US" i="1"/>
              <a:t>GEOG 585 Open Web Mapping - FOSS Web Mapping Application</a:t>
            </a:r>
            <a:r>
              <a:rPr lang="en-US"/>
              <a:t>. The Pennsylvania State University. http://</a:t>
            </a:r>
            <a:r>
              <a:rPr lang="en-US" err="1"/>
              <a:t>personal.psu.edu</a:t>
            </a:r>
            <a:r>
              <a:rPr lang="en-US"/>
              <a:t>/alf33/</a:t>
            </a:r>
          </a:p>
          <a:p>
            <a:r>
              <a:rPr lang="en-US"/>
              <a:t>Farley, A. (2019b). </a:t>
            </a:r>
            <a:r>
              <a:rPr lang="en-US" i="1"/>
              <a:t>GEOG 865 Cloud and Server GIS - Open-Source GIS in the Cloud</a:t>
            </a:r>
            <a:r>
              <a:rPr lang="en-US"/>
              <a:t>. The Pennsylvania State University. http://</a:t>
            </a:r>
            <a:r>
              <a:rPr lang="en-US" err="1"/>
              <a:t>personal.psu.edu</a:t>
            </a:r>
            <a:r>
              <a:rPr lang="en-US"/>
              <a:t>/alf33/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568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Farley, J. (2020a). </a:t>
            </a:r>
            <a:r>
              <a:rPr lang="en-US" i="1"/>
              <a:t>Interview</a:t>
            </a:r>
            <a:r>
              <a:rPr lang="en-US"/>
              <a:t>.</a:t>
            </a:r>
          </a:p>
          <a:p>
            <a:r>
              <a:rPr lang="en-US"/>
              <a:t>Farley, J. (2020b). </a:t>
            </a:r>
            <a:r>
              <a:rPr lang="en-US" i="1"/>
              <a:t>Interview</a:t>
            </a:r>
            <a:r>
              <a:rPr lang="en-US"/>
              <a:t>. http://</a:t>
            </a:r>
            <a:r>
              <a:rPr lang="en-US" err="1"/>
              <a:t>www.farleyfarmsupply.com</a:t>
            </a:r>
            <a:r>
              <a:rPr lang="en-US"/>
              <a:t>/</a:t>
            </a:r>
          </a:p>
          <a:p>
            <a:r>
              <a:rPr lang="en-US" err="1"/>
              <a:t>Farmobile</a:t>
            </a:r>
            <a:r>
              <a:rPr lang="en-US"/>
              <a:t> Editors. (2019). </a:t>
            </a:r>
            <a:r>
              <a:rPr lang="en-US" i="1"/>
              <a:t>Trip 3: Extra Mile – Tracing food … how </a:t>
            </a:r>
            <a:r>
              <a:rPr lang="en-US" i="1" err="1"/>
              <a:t>agdata</a:t>
            </a:r>
            <a:r>
              <a:rPr lang="en-US" i="1"/>
              <a:t> aids growers</a:t>
            </a:r>
            <a:r>
              <a:rPr lang="en-US"/>
              <a:t>. </a:t>
            </a:r>
            <a:r>
              <a:rPr lang="en-US" err="1"/>
              <a:t>Farmobile</a:t>
            </a:r>
            <a:r>
              <a:rPr lang="en-US"/>
              <a:t>. https://</a:t>
            </a:r>
            <a:r>
              <a:rPr lang="en-US" err="1"/>
              <a:t>www.farmobile.com</a:t>
            </a:r>
            <a:r>
              <a:rPr lang="en-US"/>
              <a:t>/trip-3-the-extra-mile-steve-cubbage-the-biggest-risk/</a:t>
            </a:r>
          </a:p>
          <a:p>
            <a:r>
              <a:rPr lang="en-US"/>
              <a:t>G2. (2020a). </a:t>
            </a:r>
            <a:r>
              <a:rPr lang="en-US" i="1"/>
              <a:t>Best Crop Management Software</a:t>
            </a:r>
            <a:r>
              <a:rPr lang="en-US"/>
              <a:t>. Best Agriculture Software. https://www.g2.com/categories/crop-management</a:t>
            </a:r>
          </a:p>
          <a:p>
            <a:r>
              <a:rPr lang="en-US"/>
              <a:t>G2. (2020b). </a:t>
            </a:r>
            <a:r>
              <a:rPr lang="en-US" i="1"/>
              <a:t>Best GIS Software</a:t>
            </a:r>
            <a:r>
              <a:rPr lang="en-US"/>
              <a:t>. https://www.g2.com/categories/</a:t>
            </a:r>
            <a:r>
              <a:rPr lang="en-US" err="1"/>
              <a:t>gis</a:t>
            </a:r>
            <a:endParaRPr lang="en-US"/>
          </a:p>
          <a:p>
            <a:r>
              <a:rPr lang="en-US" err="1"/>
              <a:t>GISGeography</a:t>
            </a:r>
            <a:r>
              <a:rPr lang="en-US"/>
              <a:t>. (2020). </a:t>
            </a:r>
            <a:r>
              <a:rPr lang="en-US" i="1"/>
              <a:t>30 GIS Software Applications [2020 Rankings]</a:t>
            </a:r>
            <a:r>
              <a:rPr lang="en-US"/>
              <a:t>. </a:t>
            </a:r>
            <a:r>
              <a:rPr lang="en-US" err="1"/>
              <a:t>GISGeography.Com</a:t>
            </a:r>
            <a:r>
              <a:rPr lang="en-US"/>
              <a:t>. https://</a:t>
            </a:r>
            <a:r>
              <a:rPr lang="en-US" err="1"/>
              <a:t>gisgeography.com</a:t>
            </a:r>
            <a:r>
              <a:rPr lang="en-US"/>
              <a:t>/mapping-out-</a:t>
            </a:r>
            <a:r>
              <a:rPr lang="en-US" err="1"/>
              <a:t>gis</a:t>
            </a:r>
            <a:r>
              <a:rPr lang="en-US"/>
              <a:t>-software-landscape/</a:t>
            </a:r>
          </a:p>
          <a:p>
            <a:r>
              <a:rPr lang="en-US"/>
              <a:t>GitHub. (2020). </a:t>
            </a:r>
            <a:r>
              <a:rPr lang="en-US" i="1"/>
              <a:t>GitHub</a:t>
            </a:r>
            <a:r>
              <a:rPr lang="en-US"/>
              <a:t>. https://</a:t>
            </a:r>
            <a:r>
              <a:rPr lang="en-US" err="1"/>
              <a:t>github.com</a:t>
            </a:r>
            <a:r>
              <a:rPr lang="en-US"/>
              <a:t>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902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Google. (2019). </a:t>
            </a:r>
            <a:r>
              <a:rPr lang="en-US" i="1"/>
              <a:t>Google Earth Engine</a:t>
            </a:r>
            <a:r>
              <a:rPr lang="en-US"/>
              <a:t>. https://</a:t>
            </a:r>
            <a:r>
              <a:rPr lang="en-US" err="1"/>
              <a:t>earthengine.google.com</a:t>
            </a:r>
            <a:r>
              <a:rPr lang="en-US"/>
              <a:t>/</a:t>
            </a:r>
          </a:p>
          <a:p>
            <a:r>
              <a:rPr lang="en-US"/>
              <a:t>Google. (2020a). </a:t>
            </a:r>
            <a:r>
              <a:rPr lang="en-US" i="1"/>
              <a:t>Google Cloud for AWS Professionals</a:t>
            </a:r>
            <a:r>
              <a:rPr lang="en-US"/>
              <a:t>. https://</a:t>
            </a:r>
            <a:r>
              <a:rPr lang="en-US" err="1"/>
              <a:t>cloud.google.com</a:t>
            </a:r>
            <a:r>
              <a:rPr lang="en-US"/>
              <a:t>/docs/compare/</a:t>
            </a:r>
            <a:r>
              <a:rPr lang="en-US" err="1"/>
              <a:t>aws</a:t>
            </a:r>
            <a:endParaRPr lang="en-US"/>
          </a:p>
          <a:p>
            <a:r>
              <a:rPr lang="en-US"/>
              <a:t>Google. (2020b). </a:t>
            </a:r>
            <a:r>
              <a:rPr lang="en-US" i="1"/>
              <a:t>Google Imagery Sales FAQ</a:t>
            </a:r>
            <a:r>
              <a:rPr lang="en-US"/>
              <a:t>. https://</a:t>
            </a:r>
            <a:r>
              <a:rPr lang="en-US" err="1"/>
              <a:t>support.google.com</a:t>
            </a:r>
            <a:r>
              <a:rPr lang="en-US"/>
              <a:t>/</a:t>
            </a:r>
            <a:r>
              <a:rPr lang="en-US" err="1"/>
              <a:t>mapsdata</a:t>
            </a:r>
            <a:r>
              <a:rPr lang="en-US"/>
              <a:t>/topic/6250082?hl=</a:t>
            </a:r>
            <a:r>
              <a:rPr lang="en-US" err="1"/>
              <a:t>en&amp;ref_topic</a:t>
            </a:r>
            <a:r>
              <a:rPr lang="en-US"/>
              <a:t>=6246343</a:t>
            </a:r>
          </a:p>
          <a:p>
            <a:r>
              <a:rPr lang="en-US"/>
              <a:t>Google. (2020c). </a:t>
            </a:r>
            <a:r>
              <a:rPr lang="en-US" i="1"/>
              <a:t>Serverless computing</a:t>
            </a:r>
            <a:r>
              <a:rPr lang="en-US"/>
              <a:t>. https://</a:t>
            </a:r>
            <a:r>
              <a:rPr lang="en-US" err="1"/>
              <a:t>cloud.google.com</a:t>
            </a:r>
            <a:r>
              <a:rPr lang="en-US"/>
              <a:t>/serverless</a:t>
            </a:r>
          </a:p>
          <a:p>
            <a:r>
              <a:rPr lang="en-US"/>
              <a:t>Granular. (2020). </a:t>
            </a:r>
            <a:r>
              <a:rPr lang="en-US" i="1"/>
              <a:t>Granular</a:t>
            </a:r>
            <a:r>
              <a:rPr lang="en-US"/>
              <a:t>.</a:t>
            </a:r>
          </a:p>
          <a:p>
            <a:r>
              <a:rPr lang="en-US"/>
              <a:t>Griffin, T. (2019). Farm Journal AgTech Expo. </a:t>
            </a:r>
            <a:r>
              <a:rPr lang="en-US" i="1"/>
              <a:t>Blockchain: The Big Picture and the Nitty Gritty</a:t>
            </a:r>
            <a:r>
              <a:rPr lang="en-US"/>
              <a:t>.</a:t>
            </a:r>
          </a:p>
          <a:p>
            <a:r>
              <a:rPr lang="en-US" err="1"/>
              <a:t>Helendi</a:t>
            </a:r>
            <a:r>
              <a:rPr lang="en-US"/>
              <a:t>, A. (2018). </a:t>
            </a:r>
            <a:r>
              <a:rPr lang="en-US" i="1"/>
              <a:t>How Much Money Can You Save By Going Serverless?</a:t>
            </a:r>
            <a:r>
              <a:rPr lang="en-US"/>
              <a:t> </a:t>
            </a:r>
            <a:r>
              <a:rPr lang="en-US" err="1"/>
              <a:t>Dashbird</a:t>
            </a:r>
            <a:r>
              <a:rPr lang="en-US"/>
              <a:t>. https://</a:t>
            </a:r>
            <a:r>
              <a:rPr lang="en-US" err="1"/>
              <a:t>dashbird.io</a:t>
            </a:r>
            <a:r>
              <a:rPr lang="en-US"/>
              <a:t>/blog/saving-money-switching-serverless/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679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Heneghan, J. (2019). Farm Journal AgTech Expo. </a:t>
            </a:r>
            <a:r>
              <a:rPr lang="en-US" i="1"/>
              <a:t>Sort Through The Data Overload</a:t>
            </a:r>
            <a:r>
              <a:rPr lang="en-US"/>
              <a:t>. https://</a:t>
            </a:r>
            <a:r>
              <a:rPr lang="en-US" err="1"/>
              <a:t>www.farmjournalagtechexpo.com</a:t>
            </a:r>
            <a:r>
              <a:rPr lang="en-US"/>
              <a:t>/schedule</a:t>
            </a:r>
          </a:p>
          <a:p>
            <a:r>
              <a:rPr lang="en-US"/>
              <a:t>Jacoby, D., </a:t>
            </a:r>
            <a:r>
              <a:rPr lang="en-US" err="1"/>
              <a:t>Wynden</a:t>
            </a:r>
            <a:r>
              <a:rPr lang="en-US"/>
              <a:t>, A., Gao, B., Giannini, F. C., Costa, M., &amp; </a:t>
            </a:r>
            <a:r>
              <a:rPr lang="en-US" err="1"/>
              <a:t>Coady</a:t>
            </a:r>
            <a:r>
              <a:rPr lang="en-US"/>
              <a:t>, Y. (2019). Geospatial Computing Collaborations. </a:t>
            </a:r>
            <a:r>
              <a:rPr lang="en-US" i="1"/>
              <a:t>2019 IEEE Pacific Rim Conference on Communications, Computers and Signal Processing (PACRIM)</a:t>
            </a:r>
            <a:r>
              <a:rPr lang="en-US"/>
              <a:t>, 1–8. https://</a:t>
            </a:r>
            <a:r>
              <a:rPr lang="en-US" err="1"/>
              <a:t>doi.org</a:t>
            </a:r>
            <a:r>
              <a:rPr lang="en-US"/>
              <a:t>/10.1109/pacrim47961.2019.8985053</a:t>
            </a:r>
          </a:p>
          <a:p>
            <a:r>
              <a:rPr lang="en-US" err="1"/>
              <a:t>Javadnejad</a:t>
            </a:r>
            <a:r>
              <a:rPr lang="en-US"/>
              <a:t>, F., </a:t>
            </a:r>
            <a:r>
              <a:rPr lang="en-US" err="1"/>
              <a:t>Gillins</a:t>
            </a:r>
            <a:r>
              <a:rPr lang="en-US"/>
              <a:t>, D. T., Higgins, C. C., &amp; </a:t>
            </a:r>
            <a:r>
              <a:rPr lang="en-US" err="1"/>
              <a:t>Gillins</a:t>
            </a:r>
            <a:r>
              <a:rPr lang="en-US"/>
              <a:t>, M. N. (2017). </a:t>
            </a:r>
            <a:r>
              <a:rPr lang="en-US" err="1"/>
              <a:t>BridgeDex</a:t>
            </a:r>
            <a:r>
              <a:rPr lang="en-US"/>
              <a:t>: Proposed Web GIS Platform for Managing and Interrogating Multiyear and Multiscale Bridge-Inspection Images. </a:t>
            </a:r>
            <a:r>
              <a:rPr lang="en-US" i="1"/>
              <a:t>Journal of Computing in Civil Engineering</a:t>
            </a:r>
            <a:r>
              <a:rPr lang="en-US"/>
              <a:t>, </a:t>
            </a:r>
            <a:r>
              <a:rPr lang="en-US" i="1"/>
              <a:t>31</a:t>
            </a:r>
            <a:r>
              <a:rPr lang="en-US"/>
              <a:t>(6). https://</a:t>
            </a:r>
            <a:r>
              <a:rPr lang="en-US" err="1"/>
              <a:t>doi.org</a:t>
            </a:r>
            <a:r>
              <a:rPr lang="en-US"/>
              <a:t>/10.1061/(ASCE)CP.1943-5487.0000710</a:t>
            </a:r>
          </a:p>
          <a:p>
            <a:r>
              <a:rPr lang="en-US"/>
              <a:t>Jonas, E., Krauth, K., </a:t>
            </a:r>
            <a:r>
              <a:rPr lang="en-US" err="1"/>
              <a:t>Schleier</a:t>
            </a:r>
            <a:r>
              <a:rPr lang="en-US"/>
              <a:t>-smith, J., Gonzalez, J. E., Patterson, D. A., &amp; Berkeley, U. C. (2019). </a:t>
            </a:r>
            <a:r>
              <a:rPr lang="en-US" i="1"/>
              <a:t>Cloud Programming Simplified : A Berkeley View on Serverless Computing</a:t>
            </a:r>
            <a:r>
              <a:rPr lang="en-US"/>
              <a:t>. 1–33.</a:t>
            </a:r>
          </a:p>
          <a:p>
            <a:r>
              <a:rPr lang="en-US"/>
              <a:t>Jones, A. (2018). </a:t>
            </a:r>
            <a:r>
              <a:rPr lang="en-US" i="1"/>
              <a:t>Stateful vs. Stateless Architecture Overview</a:t>
            </a:r>
            <a:r>
              <a:rPr lang="en-US"/>
              <a:t>. </a:t>
            </a:r>
            <a:r>
              <a:rPr lang="en-US" err="1"/>
              <a:t>Bizety.Com</a:t>
            </a:r>
            <a:r>
              <a:rPr lang="en-US"/>
              <a:t>. https://</a:t>
            </a:r>
            <a:r>
              <a:rPr lang="en-US" err="1"/>
              <a:t>www.bizety.com</a:t>
            </a:r>
            <a:r>
              <a:rPr lang="en-US"/>
              <a:t>/2018/08/21/stateful-vs-stateless-architecture-overview/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780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80C95FC5-E199-2949-B762-BCEE7E130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288234"/>
            <a:ext cx="8382000" cy="5238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3A5B7B-27D7-224D-8390-561AB8C7E6C4}"/>
              </a:ext>
            </a:extLst>
          </p:cNvPr>
          <p:cNvSpPr/>
          <p:nvPr/>
        </p:nvSpPr>
        <p:spPr>
          <a:xfrm>
            <a:off x="1903412" y="5526984"/>
            <a:ext cx="6092825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2018  Future Farming </a:t>
            </a:r>
          </a:p>
          <a:p>
            <a:r>
              <a:rPr lang="en-US" sz="1400" dirty="0"/>
              <a:t>© Sierra Club.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24495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28800"/>
            <a:ext cx="10055781" cy="4367340"/>
          </a:xfrm>
        </p:spPr>
        <p:txBody>
          <a:bodyPr>
            <a:noAutofit/>
          </a:bodyPr>
          <a:lstStyle/>
          <a:p>
            <a:r>
              <a:rPr lang="en-US"/>
              <a:t>Land IQ. (2018). </a:t>
            </a:r>
            <a:r>
              <a:rPr lang="en-US" i="1"/>
              <a:t>Land IQ Agriculture</a:t>
            </a:r>
            <a:r>
              <a:rPr lang="en-US"/>
              <a:t>.</a:t>
            </a:r>
          </a:p>
          <a:p>
            <a:r>
              <a:rPr lang="en-US"/>
              <a:t>Matteson, S. (2018). </a:t>
            </a:r>
            <a:r>
              <a:rPr lang="en-US" i="1"/>
              <a:t>How to decide if open source or proprietary software solutions are best for your business</a:t>
            </a:r>
            <a:r>
              <a:rPr lang="en-US"/>
              <a:t>. TechRepublic. https://</a:t>
            </a:r>
            <a:r>
              <a:rPr lang="en-US" err="1"/>
              <a:t>www.techrepublic.com</a:t>
            </a:r>
            <a:r>
              <a:rPr lang="en-US"/>
              <a:t>/article/how-to-decide-if-open-source-or-proprietary-software-solutions-are-best-for-your-business/</a:t>
            </a:r>
          </a:p>
          <a:p>
            <a:r>
              <a:rPr lang="en-US"/>
              <a:t>Mello, U., &amp; Raghavan, S. (2018). </a:t>
            </a:r>
            <a:r>
              <a:rPr lang="en-US" i="1"/>
              <a:t>Bringing the power of Watson to farmers</a:t>
            </a:r>
            <a:r>
              <a:rPr lang="en-US"/>
              <a:t>. IBM Research Blog. https://</a:t>
            </a:r>
            <a:r>
              <a:rPr lang="en-US" err="1"/>
              <a:t>www.ibm.com</a:t>
            </a:r>
            <a:r>
              <a:rPr lang="en-US"/>
              <a:t>/blogs/research/2018/09/smarter-farms-agriculture/</a:t>
            </a:r>
          </a:p>
          <a:p>
            <a:r>
              <a:rPr lang="en-US"/>
              <a:t>Microsoft. (2019). </a:t>
            </a:r>
            <a:r>
              <a:rPr lang="en-US" i="1"/>
              <a:t>Serverless web application on Azure</a:t>
            </a:r>
            <a:r>
              <a:rPr lang="en-US"/>
              <a:t>. Microsoft Azure. https://</a:t>
            </a:r>
            <a:r>
              <a:rPr lang="en-US" err="1"/>
              <a:t>docs.microsoft.com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-us/azure/architecture/reference-architectures/serverless/web-app</a:t>
            </a:r>
          </a:p>
          <a:p>
            <a:r>
              <a:rPr lang="en-US"/>
              <a:t>Microsoft. (2020a). </a:t>
            </a:r>
            <a:r>
              <a:rPr lang="en-US" i="1"/>
              <a:t>Azure </a:t>
            </a:r>
            <a:r>
              <a:rPr lang="en-US" i="1" err="1"/>
              <a:t>FarmBeats</a:t>
            </a:r>
            <a:r>
              <a:rPr lang="en-US"/>
              <a:t>. https://</a:t>
            </a:r>
            <a:r>
              <a:rPr lang="en-US" err="1"/>
              <a:t>www.microsoft.com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-in/campaign/azure-</a:t>
            </a:r>
            <a:r>
              <a:rPr lang="en-US" err="1"/>
              <a:t>farmbeats</a:t>
            </a:r>
            <a:r>
              <a:rPr lang="en-US"/>
              <a:t>/</a:t>
            </a:r>
          </a:p>
          <a:p>
            <a:r>
              <a:rPr lang="en-US"/>
              <a:t>Microsoft. (2020b). </a:t>
            </a:r>
            <a:r>
              <a:rPr lang="en-US" i="1"/>
              <a:t>What is cloud computing</a:t>
            </a:r>
            <a:r>
              <a:rPr lang="en-US"/>
              <a:t>. Microsoft Azure. https://</a:t>
            </a:r>
            <a:r>
              <a:rPr lang="en-US" err="1"/>
              <a:t>azure.microsoft.com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-us/overview/what-is-cloud-computing/</a:t>
            </a:r>
          </a:p>
        </p:txBody>
      </p:sp>
    </p:spTree>
    <p:extLst>
      <p:ext uri="{BB962C8B-B14F-4D97-AF65-F5344CB8AC3E}">
        <p14:creationId xmlns:p14="http://schemas.microsoft.com/office/powerpoint/2010/main" val="22893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28800"/>
            <a:ext cx="10055781" cy="4367340"/>
          </a:xfrm>
        </p:spPr>
        <p:txBody>
          <a:bodyPr>
            <a:noAutofit/>
          </a:bodyPr>
          <a:lstStyle/>
          <a:p>
            <a:r>
              <a:rPr lang="en-US"/>
              <a:t>Mozilla and individual contributors. (2020). </a:t>
            </a:r>
            <a:r>
              <a:rPr lang="en-US" i="1"/>
              <a:t>Client-side storage</a:t>
            </a:r>
            <a:r>
              <a:rPr lang="en-US"/>
              <a:t>. MDN Web Docs. https://</a:t>
            </a:r>
            <a:r>
              <a:rPr lang="en-US" err="1"/>
              <a:t>developer.mozilla.org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-US/docs/Learn/JavaScript/Client-</a:t>
            </a:r>
            <a:r>
              <a:rPr lang="en-US" err="1"/>
              <a:t>side_web_APIs</a:t>
            </a:r>
            <a:r>
              <a:rPr lang="en-US"/>
              <a:t>/Client-</a:t>
            </a:r>
            <a:r>
              <a:rPr lang="en-US" err="1"/>
              <a:t>side_storage</a:t>
            </a:r>
            <a:endParaRPr lang="en-US"/>
          </a:p>
          <a:p>
            <a:r>
              <a:rPr lang="en-US" err="1"/>
              <a:t>Nolle</a:t>
            </a:r>
            <a:r>
              <a:rPr lang="en-US"/>
              <a:t>, T. (2019). </a:t>
            </a:r>
            <a:r>
              <a:rPr lang="en-US" i="1"/>
              <a:t>The key differences between stateless and stateful microservices</a:t>
            </a:r>
            <a:r>
              <a:rPr lang="en-US"/>
              <a:t>. The Enterprise Architect’s Guide to Application State Management. https://</a:t>
            </a:r>
            <a:r>
              <a:rPr lang="en-US" err="1"/>
              <a:t>searchapparchitecture.techtarget.com</a:t>
            </a:r>
            <a:r>
              <a:rPr lang="en-US"/>
              <a:t>/tip/The-key-differences-between-stateless-and-stateful-microservices</a:t>
            </a:r>
          </a:p>
          <a:p>
            <a:r>
              <a:rPr lang="en-US"/>
              <a:t>Orlowski, A. (2019). </a:t>
            </a:r>
            <a:r>
              <a:rPr lang="en-US" i="1"/>
              <a:t>Open Source Technology Could Be a Boon to Farmers</a:t>
            </a:r>
            <a:r>
              <a:rPr lang="en-US"/>
              <a:t>. Civil Eats. https://</a:t>
            </a:r>
            <a:r>
              <a:rPr lang="en-US" err="1"/>
              <a:t>civileats.com</a:t>
            </a:r>
            <a:r>
              <a:rPr lang="en-US"/>
              <a:t>/2019/12/02/open-source-technology-could-be-a-boon-to-farmers/</a:t>
            </a:r>
          </a:p>
          <a:p>
            <a:r>
              <a:rPr lang="en-US"/>
              <a:t>OSGeo. (2020). </a:t>
            </a:r>
            <a:r>
              <a:rPr lang="en-US" i="1"/>
              <a:t>The Open Source Geospatial Foundation</a:t>
            </a:r>
            <a:r>
              <a:rPr lang="en-US"/>
              <a:t>. https://</a:t>
            </a:r>
            <a:r>
              <a:rPr lang="en-US" err="1"/>
              <a:t>www.osgeo.org</a:t>
            </a:r>
            <a:r>
              <a:rPr lang="en-US"/>
              <a:t>/</a:t>
            </a:r>
          </a:p>
          <a:p>
            <a:r>
              <a:rPr lang="en-US" err="1"/>
              <a:t>Pascaul</a:t>
            </a:r>
            <a:r>
              <a:rPr lang="en-US"/>
              <a:t>, M., Alves, E., Almeida, T. De, </a:t>
            </a:r>
            <a:r>
              <a:rPr lang="en-US" err="1"/>
              <a:t>França</a:t>
            </a:r>
            <a:r>
              <a:rPr lang="en-US"/>
              <a:t>, G. S. De, </a:t>
            </a:r>
            <a:r>
              <a:rPr lang="en-US" err="1"/>
              <a:t>Roig</a:t>
            </a:r>
            <a:r>
              <a:rPr lang="en-US"/>
              <a:t>, H., &amp; </a:t>
            </a:r>
            <a:r>
              <a:rPr lang="en-US" err="1"/>
              <a:t>Holanda</a:t>
            </a:r>
            <a:r>
              <a:rPr lang="en-US"/>
              <a:t>, M. (2012). An Architecture for Geographic Information Systems on the Web - </a:t>
            </a:r>
            <a:r>
              <a:rPr lang="en-US" err="1"/>
              <a:t>webGIS</a:t>
            </a:r>
            <a:r>
              <a:rPr lang="en-US"/>
              <a:t>. </a:t>
            </a:r>
            <a:r>
              <a:rPr lang="en-US" i="1" err="1"/>
              <a:t>GEOProcessing</a:t>
            </a:r>
            <a:r>
              <a:rPr lang="en-US" i="1"/>
              <a:t> 2012 : The Fourth International Conference on Advanced Geographic Information Systems, Applications, and Services</a:t>
            </a:r>
            <a:r>
              <a:rPr lang="en-US"/>
              <a:t>, </a:t>
            </a:r>
            <a:r>
              <a:rPr lang="en-US" i="1"/>
              <a:t>c</a:t>
            </a:r>
            <a:r>
              <a:rPr lang="en-US"/>
              <a:t>, 209–214.</a:t>
            </a:r>
          </a:p>
        </p:txBody>
      </p:sp>
    </p:spTree>
    <p:extLst>
      <p:ext uri="{BB962C8B-B14F-4D97-AF65-F5344CB8AC3E}">
        <p14:creationId xmlns:p14="http://schemas.microsoft.com/office/powerpoint/2010/main" val="46990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Paul, S. (2018). </a:t>
            </a:r>
            <a:r>
              <a:rPr lang="en-US" i="1"/>
              <a:t>How GIS is enabling the agricultural sector</a:t>
            </a:r>
            <a:r>
              <a:rPr lang="en-US"/>
              <a:t>. Geospatial World. https://</a:t>
            </a:r>
            <a:r>
              <a:rPr lang="en-US" err="1"/>
              <a:t>www.geospatialworld.net</a:t>
            </a:r>
            <a:r>
              <a:rPr lang="en-US"/>
              <a:t>/blogs/</a:t>
            </a:r>
            <a:r>
              <a:rPr lang="en-US" err="1"/>
              <a:t>gis</a:t>
            </a:r>
            <a:r>
              <a:rPr lang="en-US"/>
              <a:t>-in-agriculture/</a:t>
            </a:r>
          </a:p>
          <a:p>
            <a:r>
              <a:rPr lang="en-US"/>
              <a:t>Penn State Cooperative Extension, Penn State Geospatial Technology Program, L. A. L., &amp; Day, R. (2011). </a:t>
            </a:r>
            <a:r>
              <a:rPr lang="en-US" i="1" err="1"/>
              <a:t>PAOneStop</a:t>
            </a:r>
            <a:r>
              <a:rPr lang="en-US" i="1"/>
              <a:t> Farm Mapping and E&amp;S Planning System</a:t>
            </a:r>
            <a:r>
              <a:rPr lang="en-US"/>
              <a:t>. https://</a:t>
            </a:r>
            <a:r>
              <a:rPr lang="en-US" err="1"/>
              <a:t>paonestop.psu.edu</a:t>
            </a:r>
            <a:r>
              <a:rPr lang="en-US"/>
              <a:t>/</a:t>
            </a:r>
          </a:p>
          <a:p>
            <a:r>
              <a:rPr lang="en-US"/>
              <a:t>Planet Labs. (2020). </a:t>
            </a:r>
            <a:r>
              <a:rPr lang="en-US" i="1"/>
              <a:t>Planet Basemaps</a:t>
            </a:r>
            <a:r>
              <a:rPr lang="en-US"/>
              <a:t>. https://</a:t>
            </a:r>
            <a:r>
              <a:rPr lang="en-US" err="1"/>
              <a:t>www.planet.com</a:t>
            </a:r>
            <a:r>
              <a:rPr lang="en-US"/>
              <a:t>/products/basemap/</a:t>
            </a:r>
          </a:p>
          <a:p>
            <a:r>
              <a:rPr lang="en-US"/>
              <a:t>Planet Labs Inc. (2020). </a:t>
            </a:r>
            <a:r>
              <a:rPr lang="en-US" i="1"/>
              <a:t>Agriculture</a:t>
            </a:r>
            <a:r>
              <a:rPr lang="en-US"/>
              <a:t>. https://</a:t>
            </a:r>
            <a:r>
              <a:rPr lang="en-US" err="1"/>
              <a:t>www.planet.com</a:t>
            </a:r>
            <a:r>
              <a:rPr lang="en-US"/>
              <a:t>/markets/monitoring-for-precision-agriculture/</a:t>
            </a:r>
          </a:p>
          <a:p>
            <a:r>
              <a:rPr lang="en-US"/>
              <a:t>PostGIS Project Steering Committee. (2020). </a:t>
            </a:r>
            <a:r>
              <a:rPr lang="en-US" i="1" err="1"/>
              <a:t>ST_AsGeoJSON</a:t>
            </a:r>
            <a:r>
              <a:rPr lang="en-US"/>
              <a:t>. PostGIS 3.0.2dev Manual. https://</a:t>
            </a:r>
            <a:r>
              <a:rPr lang="en-US" err="1"/>
              <a:t>postgis.net</a:t>
            </a:r>
            <a:r>
              <a:rPr lang="en-US"/>
              <a:t>/docs/</a:t>
            </a:r>
            <a:r>
              <a:rPr lang="en-US" err="1"/>
              <a:t>ST_AsGeoJSON.html</a:t>
            </a:r>
            <a:endParaRPr lang="en-US"/>
          </a:p>
          <a:p>
            <a:r>
              <a:rPr lang="en-US"/>
              <a:t>Predictive Analytics Today. (2020). </a:t>
            </a:r>
            <a:r>
              <a:rPr lang="en-US" i="1"/>
              <a:t>Top 9 Farm Management Software</a:t>
            </a:r>
            <a:r>
              <a:rPr lang="en-US"/>
              <a:t>. Farm Management Software. https://</a:t>
            </a:r>
            <a:r>
              <a:rPr lang="en-US" err="1"/>
              <a:t>www.predictiveanalyticstoday.com</a:t>
            </a:r>
            <a:r>
              <a:rPr lang="en-US"/>
              <a:t>/top-farm-management-software/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690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Quinn, S. (2019). </a:t>
            </a:r>
            <a:r>
              <a:rPr lang="en-US" i="1"/>
              <a:t>Open Web Mapping</a:t>
            </a:r>
            <a:r>
              <a:rPr lang="en-US"/>
              <a:t>. John A. Dutton e-Education Institute, College of Earth and Mineral Sciences, The Pennsylvania State University. https://</a:t>
            </a:r>
            <a:r>
              <a:rPr lang="en-US" err="1"/>
              <a:t>www.e-education.psu.edu</a:t>
            </a:r>
            <a:r>
              <a:rPr lang="en-US"/>
              <a:t>/geog585/</a:t>
            </a:r>
          </a:p>
          <a:p>
            <a:r>
              <a:rPr lang="en-US"/>
              <a:t>Quinn, S., Baxter, R., &amp; O’Brien, J. (2019). </a:t>
            </a:r>
            <a:r>
              <a:rPr lang="en-US" i="1"/>
              <a:t>Cloud and Server GIS</a:t>
            </a:r>
            <a:r>
              <a:rPr lang="en-US"/>
              <a:t>. John A. Dutton e-Education Institute, College of Earth and Mineral Sciences, The Pennsylvania State University. https://</a:t>
            </a:r>
            <a:r>
              <a:rPr lang="en-US" err="1"/>
              <a:t>www.e-education.psu.edu</a:t>
            </a:r>
            <a:r>
              <a:rPr lang="en-US"/>
              <a:t>/geog865/</a:t>
            </a:r>
          </a:p>
          <a:p>
            <a:r>
              <a:rPr lang="en-US" err="1"/>
              <a:t>Rajan</a:t>
            </a:r>
            <a:r>
              <a:rPr lang="en-US"/>
              <a:t>, R. A. P. (2018). Serverless Architecture - A Revolution in Cloud Computing. </a:t>
            </a:r>
            <a:r>
              <a:rPr lang="en-US" i="1"/>
              <a:t>2018 10th International Conference on Advanced Computing, </a:t>
            </a:r>
            <a:r>
              <a:rPr lang="en-US" i="1" err="1"/>
              <a:t>ICoAC</a:t>
            </a:r>
            <a:r>
              <a:rPr lang="en-US" i="1"/>
              <a:t> 2018</a:t>
            </a:r>
            <a:r>
              <a:rPr lang="en-US"/>
              <a:t>, 88–93. https://</a:t>
            </a:r>
            <a:r>
              <a:rPr lang="en-US" err="1"/>
              <a:t>doi.org</a:t>
            </a:r>
            <a:r>
              <a:rPr lang="en-US"/>
              <a:t>/10.1109/ICoAC44903.2018.8939081</a:t>
            </a:r>
          </a:p>
          <a:p>
            <a:r>
              <a:rPr lang="en-US"/>
              <a:t>Red Hat. (2020a). </a:t>
            </a:r>
            <a:r>
              <a:rPr lang="en-US" i="1"/>
              <a:t>The Open Farmer</a:t>
            </a:r>
            <a:r>
              <a:rPr lang="en-US"/>
              <a:t>. Open Source Stories. https://</a:t>
            </a:r>
            <a:r>
              <a:rPr lang="en-US" err="1"/>
              <a:t>www.redhat.com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/open-source-stories/farming-for-the-future/open-farmer</a:t>
            </a:r>
          </a:p>
          <a:p>
            <a:r>
              <a:rPr lang="en-US"/>
              <a:t>Red Hat. (2020b). </a:t>
            </a:r>
            <a:r>
              <a:rPr lang="en-US" i="1"/>
              <a:t>What is open source?</a:t>
            </a:r>
            <a:r>
              <a:rPr lang="en-US"/>
              <a:t> https://</a:t>
            </a:r>
            <a:r>
              <a:rPr lang="en-US" err="1"/>
              <a:t>www.redhat.com</a:t>
            </a:r>
            <a:r>
              <a:rPr lang="en-US"/>
              <a:t>/</a:t>
            </a:r>
            <a:r>
              <a:rPr lang="en-US" err="1"/>
              <a:t>en</a:t>
            </a:r>
            <a:r>
              <a:rPr lang="en-US"/>
              <a:t>/topics/open-source/what-is-open-source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8458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Reynolds, D., Ball, J., Bauer, A., Davey, R., Griffiths, S., &amp; Zhou, J. (2019). </a:t>
            </a:r>
            <a:r>
              <a:rPr lang="en-US" i="1"/>
              <a:t>CropSight: a scalable and open-source information management system for distributed plant phenotyping and IoT-based crop management | </a:t>
            </a:r>
            <a:r>
              <a:rPr lang="en-US" i="1" err="1"/>
              <a:t>GigaScience</a:t>
            </a:r>
            <a:r>
              <a:rPr lang="en-US" i="1"/>
              <a:t> | Oxford Academic</a:t>
            </a:r>
            <a:r>
              <a:rPr lang="en-US"/>
              <a:t>. </a:t>
            </a:r>
            <a:r>
              <a:rPr lang="en-US" err="1"/>
              <a:t>GigaScience</a:t>
            </a:r>
            <a:r>
              <a:rPr lang="en-US"/>
              <a:t>. https://</a:t>
            </a:r>
            <a:r>
              <a:rPr lang="en-US" err="1"/>
              <a:t>doi.org</a:t>
            </a:r>
            <a:r>
              <a:rPr lang="en-US"/>
              <a:t>/10.1093/</a:t>
            </a:r>
            <a:r>
              <a:rPr lang="en-US" err="1"/>
              <a:t>gigascience</a:t>
            </a:r>
            <a:r>
              <a:rPr lang="en-US"/>
              <a:t>/giz009</a:t>
            </a:r>
          </a:p>
          <a:p>
            <a:r>
              <a:rPr lang="en-US"/>
              <a:t>Rosenberg, J., &amp; </a:t>
            </a:r>
            <a:r>
              <a:rPr lang="en-US" err="1"/>
              <a:t>Mateos</a:t>
            </a:r>
            <a:r>
              <a:rPr lang="en-US"/>
              <a:t>, A. (2011). </a:t>
            </a:r>
            <a:r>
              <a:rPr lang="en-US" i="1"/>
              <a:t>The Cloud at Your Service</a:t>
            </a:r>
            <a:r>
              <a:rPr lang="en-US"/>
              <a:t>. Manning Publications Co.</a:t>
            </a:r>
          </a:p>
          <a:p>
            <a:r>
              <a:rPr lang="en-US"/>
              <a:t>Rouse, K. L. (2020). </a:t>
            </a:r>
            <a:r>
              <a:rPr lang="en-US" i="1"/>
              <a:t>Meat Inspection Act of 1906</a:t>
            </a:r>
            <a:r>
              <a:rPr lang="en-US"/>
              <a:t>. Encyclopedia Britannica. https://</a:t>
            </a:r>
            <a:r>
              <a:rPr lang="en-US" err="1"/>
              <a:t>www.britannica.com</a:t>
            </a:r>
            <a:r>
              <a:rPr lang="en-US"/>
              <a:t>/topic/Meat-Inspection-Act</a:t>
            </a:r>
          </a:p>
          <a:p>
            <a:r>
              <a:rPr lang="en-US" err="1"/>
              <a:t>Ruppert</a:t>
            </a:r>
            <a:r>
              <a:rPr lang="en-US"/>
              <a:t>, L. (2019). Farm Journal AgTech Expo. </a:t>
            </a:r>
            <a:r>
              <a:rPr lang="en-US" i="1"/>
              <a:t>The Retailers’ Role in Adopting AgTech</a:t>
            </a:r>
            <a:r>
              <a:rPr lang="en-US"/>
              <a:t>. https://</a:t>
            </a:r>
            <a:r>
              <a:rPr lang="en-US" err="1"/>
              <a:t>www.farmjournalagtechexpo.com</a:t>
            </a:r>
            <a:r>
              <a:rPr lang="en-US"/>
              <a:t>/schedule</a:t>
            </a:r>
          </a:p>
          <a:p>
            <a:r>
              <a:rPr lang="en-US" err="1"/>
              <a:t>Samdan</a:t>
            </a:r>
            <a:r>
              <a:rPr lang="en-US"/>
              <a:t>, E. (2019). </a:t>
            </a:r>
            <a:r>
              <a:rPr lang="en-US" i="1"/>
              <a:t>Containers vs. Serverless</a:t>
            </a:r>
            <a:r>
              <a:rPr lang="en-US"/>
              <a:t>. </a:t>
            </a:r>
            <a:r>
              <a:rPr lang="en-US" err="1"/>
              <a:t>DZone</a:t>
            </a:r>
            <a:r>
              <a:rPr lang="en-US"/>
              <a:t>. https://</a:t>
            </a:r>
            <a:r>
              <a:rPr lang="en-US" err="1"/>
              <a:t>dzone.com</a:t>
            </a:r>
            <a:r>
              <a:rPr lang="en-US"/>
              <a:t>/articles/containers-vs-serverless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577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Sandoval, K. (2017). </a:t>
            </a:r>
            <a:r>
              <a:rPr lang="en-US" i="1"/>
              <a:t>Defining Stateful vs Stateless Web Services</a:t>
            </a:r>
            <a:r>
              <a:rPr lang="en-US"/>
              <a:t>. Nordic APIs. https://</a:t>
            </a:r>
            <a:r>
              <a:rPr lang="en-US" err="1"/>
              <a:t>nordicapis.com</a:t>
            </a:r>
            <a:r>
              <a:rPr lang="en-US"/>
              <a:t>/defining-stateful-vs-stateless-web-services/</a:t>
            </a:r>
          </a:p>
          <a:p>
            <a:r>
              <a:rPr lang="en-US"/>
              <a:t>Santos, E. (2020). </a:t>
            </a:r>
            <a:r>
              <a:rPr lang="en-US" i="1"/>
              <a:t>Considerations on Deploying Geoprocessing Workflows as Serverless Functions</a:t>
            </a:r>
            <a:r>
              <a:rPr lang="en-US"/>
              <a:t>.</a:t>
            </a:r>
          </a:p>
          <a:p>
            <a:r>
              <a:rPr lang="en-US" err="1"/>
              <a:t>Sarjeel</a:t>
            </a:r>
            <a:r>
              <a:rPr lang="en-US"/>
              <a:t>, Y. (2019). </a:t>
            </a:r>
            <a:r>
              <a:rPr lang="en-US" i="1"/>
              <a:t>Getting it right between EC2, Fargate and Lambda</a:t>
            </a:r>
            <a:r>
              <a:rPr lang="en-US"/>
              <a:t>. Medium. https://</a:t>
            </a:r>
            <a:r>
              <a:rPr lang="en-US" err="1"/>
              <a:t>medium.com</a:t>
            </a:r>
            <a:r>
              <a:rPr lang="en-US"/>
              <a:t>/</a:t>
            </a:r>
            <a:r>
              <a:rPr lang="en-US" err="1"/>
              <a:t>thundra</a:t>
            </a:r>
            <a:r>
              <a:rPr lang="en-US"/>
              <a:t>/getting-it-right-between-ec2-fargate-and-lambda-bb42220b8c79</a:t>
            </a:r>
          </a:p>
          <a:p>
            <a:r>
              <a:rPr lang="en-US" err="1"/>
              <a:t>Skernivitz</a:t>
            </a:r>
            <a:r>
              <a:rPr lang="en-US"/>
              <a:t>, T. (2019). </a:t>
            </a:r>
            <a:r>
              <a:rPr lang="en-US" i="1"/>
              <a:t>How Ag Retailers Are Adding Value to Real-Time Data</a:t>
            </a:r>
            <a:r>
              <a:rPr lang="en-US"/>
              <a:t>. CropLife. https://</a:t>
            </a:r>
            <a:r>
              <a:rPr lang="en-US" err="1"/>
              <a:t>www.croplife.com</a:t>
            </a:r>
            <a:r>
              <a:rPr lang="en-US"/>
              <a:t>/precision/how-ag-retailers-are-adding-value-to-real-time-data/</a:t>
            </a:r>
          </a:p>
          <a:p>
            <a:r>
              <a:rPr lang="en-US"/>
              <a:t>Software Connect. (2020). </a:t>
            </a:r>
            <a:r>
              <a:rPr lang="en-US" i="1"/>
              <a:t>Farm Management Software</a:t>
            </a:r>
            <a:r>
              <a:rPr lang="en-US"/>
              <a:t>. https://</a:t>
            </a:r>
            <a:r>
              <a:rPr lang="en-US" err="1"/>
              <a:t>softwareconnect.com</a:t>
            </a:r>
            <a:r>
              <a:rPr lang="en-US"/>
              <a:t>/farm-management/#products</a:t>
            </a:r>
          </a:p>
          <a:p>
            <a:r>
              <a:rPr lang="en-US" err="1"/>
              <a:t>Stenta</a:t>
            </a:r>
            <a:r>
              <a:rPr lang="en-US"/>
              <a:t>, M. (2020). </a:t>
            </a:r>
            <a:r>
              <a:rPr lang="en-US" i="1" err="1"/>
              <a:t>farmOS</a:t>
            </a:r>
            <a:r>
              <a:rPr lang="en-US"/>
              <a:t>. https://</a:t>
            </a:r>
            <a:r>
              <a:rPr lang="en-US" err="1"/>
              <a:t>farmos.org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247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945874"/>
            <a:ext cx="10055781" cy="4250266"/>
          </a:xfrm>
        </p:spPr>
        <p:txBody>
          <a:bodyPr>
            <a:noAutofit/>
          </a:bodyPr>
          <a:lstStyle/>
          <a:p>
            <a:r>
              <a:rPr lang="en-US"/>
              <a:t>Taylor, T. (2019). </a:t>
            </a:r>
            <a:r>
              <a:rPr lang="en-US" i="1"/>
              <a:t>3 serverless development strategies for stateful applications</a:t>
            </a:r>
            <a:r>
              <a:rPr lang="en-US"/>
              <a:t>. The Enterprise Architect’s Guide to Application State Management. https://</a:t>
            </a:r>
            <a:r>
              <a:rPr lang="en-US" err="1"/>
              <a:t>searchapparchitecture.techtarget.com</a:t>
            </a:r>
            <a:r>
              <a:rPr lang="en-US"/>
              <a:t>/tip/3-serverless-development-strategies-for-stateful-applications</a:t>
            </a:r>
          </a:p>
          <a:p>
            <a:r>
              <a:rPr lang="en-US"/>
              <a:t>Technopedia. (2020). </a:t>
            </a:r>
            <a:r>
              <a:rPr lang="en-US" i="1"/>
              <a:t>Web Mapping</a:t>
            </a:r>
            <a:r>
              <a:rPr lang="en-US"/>
              <a:t>. https://</a:t>
            </a:r>
            <a:r>
              <a:rPr lang="en-US" err="1"/>
              <a:t>www.techopedia.com</a:t>
            </a:r>
            <a:r>
              <a:rPr lang="en-US"/>
              <a:t>/definition/15584/web-mapping</a:t>
            </a:r>
          </a:p>
          <a:p>
            <a:r>
              <a:rPr lang="en-US"/>
              <a:t>The Climate Corporation. (2020). </a:t>
            </a:r>
            <a:r>
              <a:rPr lang="en-US" i="1"/>
              <a:t>Climate FieldView</a:t>
            </a:r>
            <a:r>
              <a:rPr lang="en-US"/>
              <a:t>. https://</a:t>
            </a:r>
            <a:r>
              <a:rPr lang="en-US" err="1"/>
              <a:t>climate.com</a:t>
            </a:r>
            <a:r>
              <a:rPr lang="en-US"/>
              <a:t>/</a:t>
            </a:r>
          </a:p>
          <a:p>
            <a:r>
              <a:rPr lang="en-US"/>
              <a:t>Tierra Plan. (2019). </a:t>
            </a:r>
            <a:r>
              <a:rPr lang="en-US" i="1"/>
              <a:t>FIELD ANALYST</a:t>
            </a:r>
            <a:r>
              <a:rPr lang="en-US"/>
              <a:t>. https://</a:t>
            </a:r>
            <a:r>
              <a:rPr lang="en-US" err="1"/>
              <a:t>tierraplan.com</a:t>
            </a:r>
            <a:r>
              <a:rPr lang="en-US"/>
              <a:t>/projects/field-analyst/</a:t>
            </a:r>
          </a:p>
          <a:p>
            <a:r>
              <a:rPr lang="en-US"/>
              <a:t>Trimble. (2020). </a:t>
            </a:r>
            <a:r>
              <a:rPr lang="en-US" i="1"/>
              <a:t>What Is Precision Ag?</a:t>
            </a:r>
            <a:r>
              <a:rPr lang="en-US"/>
              <a:t> https://</a:t>
            </a:r>
            <a:r>
              <a:rPr lang="en-US" err="1"/>
              <a:t>agriculture.trimble.com</a:t>
            </a:r>
            <a:r>
              <a:rPr lang="en-US"/>
              <a:t>/blog/what-is-precision-ag/</a:t>
            </a:r>
          </a:p>
          <a:p>
            <a:r>
              <a:rPr lang="en-US"/>
              <a:t>Tutorials Point. (2020). </a:t>
            </a:r>
            <a:r>
              <a:rPr lang="en-US" i="1"/>
              <a:t>SDLC - Software Prototype Model</a:t>
            </a:r>
            <a:r>
              <a:rPr lang="en-US"/>
              <a:t>. SDLC Tutorial. https://</a:t>
            </a:r>
            <a:r>
              <a:rPr lang="en-US" err="1"/>
              <a:t>www.tutorialspoint.com</a:t>
            </a:r>
            <a:r>
              <a:rPr lang="en-US"/>
              <a:t>/</a:t>
            </a:r>
            <a:r>
              <a:rPr lang="en-US" err="1"/>
              <a:t>sdlc</a:t>
            </a:r>
            <a:r>
              <a:rPr lang="en-US"/>
              <a:t>/</a:t>
            </a:r>
            <a:r>
              <a:rPr lang="en-US" err="1"/>
              <a:t>sdlc_software_prototyping.htm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344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References </a:t>
            </a:r>
            <a:r>
              <a:rPr lang="en-US" sz="4500" i="1"/>
              <a:t>(continued)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28800"/>
            <a:ext cx="10055781" cy="4367340"/>
          </a:xfrm>
        </p:spPr>
        <p:txBody>
          <a:bodyPr>
            <a:noAutofit/>
          </a:bodyPr>
          <a:lstStyle/>
          <a:p>
            <a:r>
              <a:rPr lang="en-US"/>
              <a:t>VMWare Tanzu. (2020). </a:t>
            </a:r>
            <a:r>
              <a:rPr lang="en-US" i="1"/>
              <a:t>Cloud native applications: Ship faster, reduce risk, and grow your business</a:t>
            </a:r>
            <a:r>
              <a:rPr lang="en-US"/>
              <a:t>. https://</a:t>
            </a:r>
            <a:r>
              <a:rPr lang="en-US" err="1"/>
              <a:t>tanzu.vmware.com</a:t>
            </a:r>
            <a:r>
              <a:rPr lang="en-US"/>
              <a:t>/cloud-native</a:t>
            </a:r>
          </a:p>
          <a:p>
            <a:r>
              <a:rPr lang="en-US"/>
              <a:t>Vogt, W. (2020). </a:t>
            </a:r>
            <a:r>
              <a:rPr lang="en-US" i="1"/>
              <a:t>Changing customer impacts ag retail</a:t>
            </a:r>
            <a:r>
              <a:rPr lang="en-US"/>
              <a:t>. https://</a:t>
            </a:r>
            <a:r>
              <a:rPr lang="en-US" err="1"/>
              <a:t>www.farmprogress.com</a:t>
            </a:r>
            <a:r>
              <a:rPr lang="en-US"/>
              <a:t>/technology/changing-customer-impacts-ag-retail</a:t>
            </a:r>
          </a:p>
          <a:p>
            <a:r>
              <a:rPr lang="en-US"/>
              <a:t>Watts, S., &amp; Raza, M. (2019). </a:t>
            </a:r>
            <a:r>
              <a:rPr lang="en-US" i="1"/>
              <a:t>SaaS vs PaaS vs IaaS: What’s The Difference and How To Choose</a:t>
            </a:r>
            <a:r>
              <a:rPr lang="en-US"/>
              <a:t>. </a:t>
            </a:r>
            <a:r>
              <a:rPr lang="en-US" err="1"/>
              <a:t>Bmc</a:t>
            </a:r>
            <a:r>
              <a:rPr lang="en-US"/>
              <a:t> Blogs. https://</a:t>
            </a:r>
            <a:r>
              <a:rPr lang="en-US" err="1"/>
              <a:t>www.bmc.com</a:t>
            </a:r>
            <a:r>
              <a:rPr lang="en-US"/>
              <a:t>/blogs/</a:t>
            </a:r>
            <a:r>
              <a:rPr lang="en-US" err="1"/>
              <a:t>saas</a:t>
            </a:r>
            <a:r>
              <a:rPr lang="en-US"/>
              <a:t>-vs-</a:t>
            </a:r>
            <a:r>
              <a:rPr lang="en-US" err="1"/>
              <a:t>paas</a:t>
            </a:r>
            <a:r>
              <a:rPr lang="en-US"/>
              <a:t>-vs-</a:t>
            </a:r>
            <a:r>
              <a:rPr lang="en-US" err="1"/>
              <a:t>iaas</a:t>
            </a:r>
            <a:r>
              <a:rPr lang="en-US"/>
              <a:t>-</a:t>
            </a:r>
            <a:r>
              <a:rPr lang="en-US" err="1"/>
              <a:t>whats</a:t>
            </a:r>
            <a:r>
              <a:rPr lang="en-US"/>
              <a:t>-the-difference-and-how-to-choose/</a:t>
            </a:r>
          </a:p>
          <a:p>
            <a:r>
              <a:rPr lang="en-US"/>
              <a:t>Whitney, B. (2019). </a:t>
            </a:r>
            <a:r>
              <a:rPr lang="en-US" i="1"/>
              <a:t>Interview</a:t>
            </a:r>
            <a:r>
              <a:rPr lang="en-US"/>
              <a:t>. https://</a:t>
            </a:r>
            <a:r>
              <a:rPr lang="en-US" err="1"/>
              <a:t>www.whitneyconsultinggroup.com</a:t>
            </a:r>
            <a:r>
              <a:rPr lang="en-US"/>
              <a:t>/</a:t>
            </a:r>
          </a:p>
          <a:p>
            <a:r>
              <a:rPr lang="en-US"/>
              <a:t>Whole Foods Market. (2020). </a:t>
            </a:r>
            <a:r>
              <a:rPr lang="en-US" i="1"/>
              <a:t>Whole Foods Quality Standards</a:t>
            </a:r>
            <a:r>
              <a:rPr lang="en-US"/>
              <a:t>. https://</a:t>
            </a:r>
            <a:r>
              <a:rPr lang="en-US" err="1"/>
              <a:t>www.wholefoodsmarket.com</a:t>
            </a:r>
            <a:r>
              <a:rPr lang="en-US"/>
              <a:t>/quality-standards</a:t>
            </a:r>
          </a:p>
          <a:p>
            <a:r>
              <a:rPr lang="en-US"/>
              <a:t>Xia, D., </a:t>
            </a:r>
            <a:r>
              <a:rPr lang="en-US" err="1"/>
              <a:t>Xie</a:t>
            </a:r>
            <a:r>
              <a:rPr lang="en-US"/>
              <a:t>, X., &amp; Xu, Y. (2009). Web GIS server solutions using open-source software. </a:t>
            </a:r>
            <a:r>
              <a:rPr lang="en-US" i="1"/>
              <a:t>OSSC-2009 - Proceedings of 2009 IEEE International Workshop on Open-Source Software for Scientific Computation</a:t>
            </a:r>
            <a:r>
              <a:rPr lang="en-US"/>
              <a:t>, 135–138. https://</a:t>
            </a:r>
            <a:r>
              <a:rPr lang="en-US" err="1"/>
              <a:t>doi.org</a:t>
            </a:r>
            <a:r>
              <a:rPr lang="en-US"/>
              <a:t>/10.1109/OSSC.2009.5416738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z="14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462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136267"/>
            <a:ext cx="3505836" cy="6416933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/>
              <a:t>Motivation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7D01B-D08C-4CA6-962B-FC8E4EDCA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350" y="136267"/>
            <a:ext cx="6490549" cy="65693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</a:rPr>
              <a:t>20+ years developing software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</a:rPr>
              <a:t>Academic research in both proprietary and open-source GIS technologies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</a:rPr>
              <a:t>Personal relationships in the agriculture industry</a:t>
            </a:r>
          </a:p>
        </p:txBody>
      </p:sp>
    </p:spTree>
    <p:extLst>
      <p:ext uri="{BB962C8B-B14F-4D97-AF65-F5344CB8AC3E}">
        <p14:creationId xmlns:p14="http://schemas.microsoft.com/office/powerpoint/2010/main" val="14308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CED63393-2E69-9C4A-A116-5DDA36700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52400"/>
            <a:ext cx="8356600" cy="548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B0150-DE0C-F142-BBC8-ED330BF555D2}"/>
              </a:ext>
            </a:extLst>
          </p:cNvPr>
          <p:cNvSpPr/>
          <p:nvPr/>
        </p:nvSpPr>
        <p:spPr>
          <a:xfrm>
            <a:off x="1821331" y="5638800"/>
            <a:ext cx="9677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2015 YouTube video of Jim Farley of De Leon, Texas</a:t>
            </a:r>
          </a:p>
          <a:p>
            <a:r>
              <a:rPr lang="en-US" sz="1400" dirty="0"/>
              <a:t>© Texas Department of Agriculture.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4C3EEE-1969-E848-B3AD-D18E9410F1C5}"/>
              </a:ext>
            </a:extLst>
          </p:cNvPr>
          <p:cNvSpPr/>
          <p:nvPr/>
        </p:nvSpPr>
        <p:spPr>
          <a:xfrm>
            <a:off x="2005013" y="4343400"/>
            <a:ext cx="5334537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https://www.youtube.com/watch?v=Iqbo4_YYf-g&amp;t=4s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488E7775-C637-394D-81D4-C6347AC1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14117" r="10411" b="50000"/>
          <a:stretch/>
        </p:blipFill>
        <p:spPr>
          <a:xfrm>
            <a:off x="4657956" y="3726433"/>
            <a:ext cx="3087003" cy="2460877"/>
          </a:xfrm>
          <a:prstGeom prst="rect">
            <a:avLst/>
          </a:prstGeom>
        </p:spPr>
      </p:pic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23F73CCD-4D29-E443-98F7-507D9B9FF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 t="25333" r="11431" b="10552"/>
          <a:stretch/>
        </p:blipFill>
        <p:spPr>
          <a:xfrm>
            <a:off x="7340048" y="457200"/>
            <a:ext cx="4020085" cy="4397011"/>
          </a:xfrm>
          <a:prstGeom prst="rect">
            <a:avLst/>
          </a:prstGeom>
        </p:spPr>
      </p:pic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0F4B66F8-89B6-1C42-B6E3-68A7F1778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6" y="133838"/>
            <a:ext cx="51689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and yellow truck in a field&#10;&#10;Description automatically generated">
            <a:extLst>
              <a:ext uri="{FF2B5EF4-FFF2-40B4-BE49-F238E27FC236}">
                <a16:creationId xmlns:a16="http://schemas.microsoft.com/office/drawing/2014/main" id="{F37C73A4-B26C-7D43-B313-67B5ED2C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088" y="3084564"/>
            <a:ext cx="2286000" cy="3048000"/>
          </a:xfrm>
          <a:prstGeom prst="rect">
            <a:avLst/>
          </a:prstGeom>
        </p:spPr>
      </p:pic>
      <p:pic>
        <p:nvPicPr>
          <p:cNvPr id="6" name="Picture 5" descr="A picture containing outdoor, person, man, holding&#10;&#10;Description automatically generated">
            <a:extLst>
              <a:ext uri="{FF2B5EF4-FFF2-40B4-BE49-F238E27FC236}">
                <a16:creationId xmlns:a16="http://schemas.microsoft.com/office/drawing/2014/main" id="{DBBC8D19-6D1A-1748-8681-DEE855F23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8" y="785864"/>
            <a:ext cx="2946400" cy="2298700"/>
          </a:xfrm>
          <a:prstGeom prst="rect">
            <a:avLst/>
          </a:prstGeom>
        </p:spPr>
      </p:pic>
      <p:pic>
        <p:nvPicPr>
          <p:cNvPr id="8" name="Picture 7" descr="A picture containing food, fruit&#10;&#10;Description automatically generated">
            <a:extLst>
              <a:ext uri="{FF2B5EF4-FFF2-40B4-BE49-F238E27FC236}">
                <a16:creationId xmlns:a16="http://schemas.microsoft.com/office/drawing/2014/main" id="{C94B016C-AB92-0E42-A17B-AFC7DB668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8" y="3028794"/>
            <a:ext cx="5257800" cy="7485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7EBE88-B4B7-DB46-911C-C78186A78718}"/>
              </a:ext>
            </a:extLst>
          </p:cNvPr>
          <p:cNvSpPr/>
          <p:nvPr/>
        </p:nvSpPr>
        <p:spPr>
          <a:xfrm>
            <a:off x="318741" y="3773437"/>
            <a:ext cx="4889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© 2019 Whitney Consulting Group.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pic>
        <p:nvPicPr>
          <p:cNvPr id="12" name="Picture 11" descr="A person standing in a room&#10;&#10;Description automatically generated">
            <a:extLst>
              <a:ext uri="{FF2B5EF4-FFF2-40B4-BE49-F238E27FC236}">
                <a16:creationId xmlns:a16="http://schemas.microsoft.com/office/drawing/2014/main" id="{063050F6-EA04-7448-9D94-B21291E88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0" y="556269"/>
            <a:ext cx="3277155" cy="2958803"/>
          </a:xfrm>
          <a:prstGeom prst="rect">
            <a:avLst/>
          </a:prstGeom>
        </p:spPr>
      </p:pic>
      <p:pic>
        <p:nvPicPr>
          <p:cNvPr id="14" name="Picture 13" descr="A truck that is sitting in the grass&#10;&#10;Description automatically generated">
            <a:extLst>
              <a:ext uri="{FF2B5EF4-FFF2-40B4-BE49-F238E27FC236}">
                <a16:creationId xmlns:a16="http://schemas.microsoft.com/office/drawing/2014/main" id="{1E8FA4CE-80A8-5D49-BCAA-9C75742CB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43" y="3458817"/>
            <a:ext cx="3810000" cy="189230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E71692DC-7C97-814B-92F2-2984D60E6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88" y="3251200"/>
            <a:ext cx="2463800" cy="355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705432-866B-8445-B6CA-703BCEB2D07C}"/>
              </a:ext>
            </a:extLst>
          </p:cNvPr>
          <p:cNvSpPr/>
          <p:nvPr/>
        </p:nvSpPr>
        <p:spPr>
          <a:xfrm>
            <a:off x="6063062" y="5374860"/>
            <a:ext cx="3892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Farley Farm Supply</a:t>
            </a:r>
          </a:p>
          <a:p>
            <a:r>
              <a:rPr lang="en-US" sz="1400" dirty="0"/>
              <a:t>© 2020 Farley Farm Supply  All rights reserved.</a:t>
            </a:r>
          </a:p>
          <a:p>
            <a:r>
              <a:rPr lang="en-US" sz="1400" dirty="0"/>
              <a:t>Reproduced here for educational purposes only.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82459C-2005-B345-8118-3BF6A67548F1}"/>
              </a:ext>
            </a:extLst>
          </p:cNvPr>
          <p:cNvSpPr/>
          <p:nvPr/>
        </p:nvSpPr>
        <p:spPr>
          <a:xfrm>
            <a:off x="1013753" y="425185"/>
            <a:ext cx="4162629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https://www.whitneyconsultinggroup.com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74897B-10E9-DB4B-BAC7-28198C3E0D84}"/>
              </a:ext>
            </a:extLst>
          </p:cNvPr>
          <p:cNvSpPr/>
          <p:nvPr/>
        </p:nvSpPr>
        <p:spPr>
          <a:xfrm>
            <a:off x="7292750" y="416532"/>
            <a:ext cx="3526061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10"/>
              </a:rPr>
              <a:t>http://www.farleyfarmsupply.com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14935</TotalTime>
  <Words>4564</Words>
  <Application>Microsoft Macintosh PowerPoint</Application>
  <PresentationFormat>Custom</PresentationFormat>
  <Paragraphs>531</Paragraphs>
  <Slides>57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Retrospect</vt:lpstr>
      <vt:lpstr>Open-source, serverless web-mapping: A Case Study for the Agriculture Industry</vt:lpstr>
      <vt:lpstr>Presentation Outline     </vt:lpstr>
      <vt:lpstr>Presentation Outline     </vt:lpstr>
      <vt:lpstr>Project Purpose     </vt:lpstr>
      <vt:lpstr>PowerPoint Presentation</vt:lpstr>
      <vt:lpstr>Motivation     </vt:lpstr>
      <vt:lpstr>PowerPoint Presentation</vt:lpstr>
      <vt:lpstr>PowerPoint Presentation</vt:lpstr>
      <vt:lpstr>PowerPoint Presentation</vt:lpstr>
      <vt:lpstr>Presentation Outline     </vt:lpstr>
      <vt:lpstr>Agriculture Industry Trends</vt:lpstr>
      <vt:lpstr>Agriculture Industry Trends</vt:lpstr>
      <vt:lpstr>Existing Solutions</vt:lpstr>
      <vt:lpstr>Solution Opportunities</vt:lpstr>
      <vt:lpstr>Presentation Outline     </vt:lpstr>
      <vt:lpstr>Web-mapping</vt:lpstr>
      <vt:lpstr>Presentation Outline     </vt:lpstr>
      <vt:lpstr>Open-source</vt:lpstr>
      <vt:lpstr>Open-source</vt:lpstr>
      <vt:lpstr>Open-source GIS</vt:lpstr>
      <vt:lpstr>Presentation Outline     </vt:lpstr>
      <vt:lpstr>Cloud computing</vt:lpstr>
      <vt:lpstr>Cloud computing providers</vt:lpstr>
      <vt:lpstr>Cloud computing service models</vt:lpstr>
      <vt:lpstr>Serverless</vt:lpstr>
      <vt:lpstr>Existing Cloud GIS Solutions</vt:lpstr>
      <vt:lpstr>Serverless GIS solutions?</vt:lpstr>
      <vt:lpstr>Examples of Serverless GIS solutions</vt:lpstr>
      <vt:lpstr>Presentation Outline     </vt:lpstr>
      <vt:lpstr>Project Objective</vt:lpstr>
      <vt:lpstr>Project Objective</vt:lpstr>
      <vt:lpstr>Presentation Outline     </vt:lpstr>
      <vt:lpstr>Proposed Methodology</vt:lpstr>
      <vt:lpstr>Expected Challenges</vt:lpstr>
      <vt:lpstr>Serverless Web Mapping Evaluation</vt:lpstr>
      <vt:lpstr>Presentation Outline     </vt:lpstr>
      <vt:lpstr>Project Timeline - Milestones</vt:lpstr>
      <vt:lpstr>Acknowledgments</vt:lpstr>
      <vt:lpstr>References</vt:lpstr>
      <vt:lpstr>PowerPoint Presentation</vt:lpstr>
      <vt:lpstr>References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open-source, cloud-native, serverless  web-mapping: A Case Study for the Agriculture Industry</dc:title>
  <dc:creator>Amy Farley</dc:creator>
  <cp:lastModifiedBy>Amy Farley</cp:lastModifiedBy>
  <cp:revision>236</cp:revision>
  <dcterms:created xsi:type="dcterms:W3CDTF">2020-04-18T20:17:18Z</dcterms:created>
  <dcterms:modified xsi:type="dcterms:W3CDTF">2020-05-02T20:15:47Z</dcterms:modified>
</cp:coreProperties>
</file>